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98" r:id="rId3"/>
    <p:sldId id="305" r:id="rId4"/>
    <p:sldId id="306" r:id="rId5"/>
    <p:sldId id="274" r:id="rId6"/>
    <p:sldId id="279" r:id="rId7"/>
    <p:sldId id="268" r:id="rId8"/>
    <p:sldId id="269" r:id="rId9"/>
    <p:sldId id="270" r:id="rId10"/>
    <p:sldId id="271" r:id="rId11"/>
    <p:sldId id="272" r:id="rId12"/>
    <p:sldId id="276" r:id="rId13"/>
    <p:sldId id="277" r:id="rId14"/>
    <p:sldId id="278" r:id="rId15"/>
    <p:sldId id="281" r:id="rId16"/>
    <p:sldId id="282" r:id="rId17"/>
    <p:sldId id="283" r:id="rId18"/>
    <p:sldId id="284" r:id="rId19"/>
    <p:sldId id="285" r:id="rId20"/>
    <p:sldId id="286" r:id="rId21"/>
    <p:sldId id="280" r:id="rId22"/>
    <p:sldId id="287" r:id="rId23"/>
    <p:sldId id="290" r:id="rId24"/>
    <p:sldId id="295" r:id="rId25"/>
    <p:sldId id="296" r:id="rId26"/>
    <p:sldId id="302" r:id="rId27"/>
    <p:sldId id="297" r:id="rId28"/>
    <p:sldId id="299" r:id="rId29"/>
    <p:sldId id="300" r:id="rId30"/>
    <p:sldId id="301" r:id="rId31"/>
    <p:sldId id="288" r:id="rId32"/>
    <p:sldId id="289" r:id="rId33"/>
    <p:sldId id="291" r:id="rId34"/>
    <p:sldId id="293" r:id="rId35"/>
    <p:sldId id="294" r:id="rId36"/>
    <p:sldId id="303" r:id="rId37"/>
    <p:sldId id="304" r:id="rId38"/>
    <p:sldId id="307" r:id="rId39"/>
    <p:sldId id="308" r:id="rId40"/>
  </p:sldIdLst>
  <p:sldSz cx="9144000" cy="6858000" type="screen4x3"/>
  <p:notesSz cx="7010400" cy="9296400"/>
  <p:custShowLst>
    <p:custShow name="DataMap" id="0">
      <p:sldLst/>
    </p:custShow>
  </p:custShowLst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9DBDE"/>
    <a:srgbClr val="D3CFD5"/>
    <a:srgbClr val="D8DCE3"/>
    <a:srgbClr val="D2D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643" autoAdjust="0"/>
  </p:normalViewPr>
  <p:slideViewPr>
    <p:cSldViewPr snapToGrid="0">
      <p:cViewPr>
        <p:scale>
          <a:sx n="80" d="100"/>
          <a:sy n="80" d="100"/>
        </p:scale>
        <p:origin x="-1302" y="-270"/>
      </p:cViewPr>
      <p:guideLst>
        <p:guide orient="horz" pos="2160"/>
        <p:guide pos="25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010"/>
    </p:cViewPr>
  </p:sorterViewPr>
  <p:notesViewPr>
    <p:cSldViewPr snapToGrid="0">
      <p:cViewPr varScale="1">
        <p:scale>
          <a:sx n="90" d="100"/>
          <a:sy n="90" d="100"/>
        </p:scale>
        <p:origin x="-2316" y="-12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F29469-C51B-EC4F-9EE4-CF089F44D81C}" type="datetimeFigureOut">
              <a:rPr lang="en-AU"/>
              <a:pPr>
                <a:defRPr/>
              </a:pPr>
              <a:t>2/12/2016</a:t>
            </a:fld>
            <a:endParaRPr lang="en-AU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2446724-36E0-D84C-BCD7-CCAC48471C6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6811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134D976-A7B6-FF49-AD54-BE7FD1162E3F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E2A34EC-3C4F-8D46-B504-0C1FC2237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28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</a:rPr>
              <a:t>Introduce</a:t>
            </a:r>
            <a:r>
              <a:rPr lang="en-US" baseline="0" dirty="0" smtClean="0">
                <a:latin typeface="Calibri" charset="0"/>
              </a:rPr>
              <a:t> self, co-authors, </a:t>
            </a:r>
            <a:r>
              <a:rPr lang="en-US" baseline="0" dirty="0" err="1" smtClean="0">
                <a:latin typeface="Calibri" charset="0"/>
              </a:rPr>
              <a:t>organisation</a:t>
            </a:r>
            <a:r>
              <a:rPr lang="en-US" baseline="0" dirty="0" smtClean="0">
                <a:latin typeface="Calibri" charset="0"/>
              </a:rPr>
              <a:t> and paper.</a:t>
            </a:r>
          </a:p>
          <a:p>
            <a:endParaRPr lang="en-US" baseline="0" dirty="0" smtClean="0">
              <a:latin typeface="Calibri" charset="0"/>
            </a:endParaRPr>
          </a:p>
          <a:p>
            <a:r>
              <a:rPr lang="en-US" baseline="0" dirty="0" smtClean="0">
                <a:latin typeface="Calibri" charset="0"/>
              </a:rPr>
              <a:t>Introduction on work:</a:t>
            </a:r>
          </a:p>
          <a:p>
            <a:endParaRPr lang="en-US" baseline="0" dirty="0" smtClean="0">
              <a:latin typeface="Calibri" charset="0"/>
            </a:endParaRPr>
          </a:p>
          <a:p>
            <a:r>
              <a:rPr lang="en-US" baseline="0" dirty="0" smtClean="0">
                <a:latin typeface="Calibri" charset="0"/>
              </a:rPr>
              <a:t>One of our functions is to </a:t>
            </a:r>
            <a:r>
              <a:rPr lang="en-US" baseline="0" dirty="0" err="1" smtClean="0">
                <a:latin typeface="Calibri" charset="0"/>
              </a:rPr>
              <a:t>analyse</a:t>
            </a:r>
            <a:r>
              <a:rPr lang="en-US" baseline="0" dirty="0" smtClean="0">
                <a:latin typeface="Calibri" charset="0"/>
              </a:rPr>
              <a:t> the complex domain of close combat and to provide reports on the impact of changes in equipment or strategy. To support this we use a series of combat simulation tools to provide evidence for analysis. These simulation tools often have complex data requirements.</a:t>
            </a:r>
            <a:endParaRPr lang="en-US" dirty="0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651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651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651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651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92A88C-C7BD-AB4B-9A49-19D651A21D79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A34EC-3C4F-8D46-B504-0C1FC223758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6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A34EC-3C4F-8D46-B504-0C1FC223758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6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Need to merge into the one game, either one at a time or all working on own copy and then software</a:t>
            </a:r>
            <a:r>
              <a:rPr lang="en-AU" baseline="0" dirty="0" smtClean="0"/>
              <a:t> support to merge them all together.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A34EC-3C4F-8D46-B504-0C1FC223758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00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Need to merge into the one game, either one at a time or all working on own copy and then software</a:t>
            </a:r>
            <a:r>
              <a:rPr lang="en-AU" baseline="0" dirty="0" smtClean="0"/>
              <a:t> support to merge them all together.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A34EC-3C4F-8D46-B504-0C1FC223758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00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A34EC-3C4F-8D46-B504-0C1FC223758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60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A34EC-3C4F-8D46-B504-0C1FC223758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60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Improvement is extra players can now annotate context directly and can update each others annotation. More data direct from participants with domain</a:t>
            </a:r>
            <a:r>
              <a:rPr lang="en-AU" baseline="0" dirty="0" smtClean="0"/>
              <a:t> knowledge and more capture points.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A34EC-3C4F-8D46-B504-0C1FC223758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60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Things from this point on can be skipped over depending on how time</a:t>
            </a:r>
            <a:r>
              <a:rPr lang="en-AU" baseline="0" dirty="0" smtClean="0"/>
              <a:t> is going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A34EC-3C4F-8D46-B504-0C1FC223758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50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Original image “Clean ALL</a:t>
            </a:r>
            <a:r>
              <a:rPr lang="en-AU" baseline="0" dirty="0" smtClean="0"/>
              <a:t> the things” - http://hyperboleandahalf.blogspot.com.au/2010/06/this-is-why-ill-never-be-adult.html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A34EC-3C4F-8D46-B504-0C1FC223758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3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Overview slide,</a:t>
            </a:r>
            <a:r>
              <a:rPr lang="en-AU" baseline="0" dirty="0" smtClean="0"/>
              <a:t> will be replace with actual 5 minute or less </a:t>
            </a:r>
            <a:r>
              <a:rPr lang="en-AU" baseline="0" dirty="0" err="1" smtClean="0"/>
              <a:t>jSWAT</a:t>
            </a:r>
            <a:r>
              <a:rPr lang="en-AU" baseline="0" dirty="0" smtClean="0"/>
              <a:t> demonstration of icon movement, graphics and turn history.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A34EC-3C4F-8D46-B504-0C1FC223758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33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A34EC-3C4F-8D46-B504-0C1FC223758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6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A34EC-3C4F-8D46-B504-0C1FC223758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6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A34EC-3C4F-8D46-B504-0C1FC223758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6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A34EC-3C4F-8D46-B504-0C1FC223758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6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A34EC-3C4F-8D46-B504-0C1FC223758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6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A34EC-3C4F-8D46-B504-0C1FC223758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6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A34EC-3C4F-8D46-B504-0C1FC223758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em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1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64307" y="6252884"/>
            <a:ext cx="3156252" cy="250217"/>
          </a:xfrm>
          <a:prstGeom prst="rect">
            <a:avLst/>
          </a:prstGeom>
        </p:spPr>
      </p:pic>
      <p:pic>
        <p:nvPicPr>
          <p:cNvPr id="10" name="Picture 7" descr="DST Logo Horiz Rev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587375"/>
            <a:ext cx="24225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550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923"/>
            <a:ext cx="8229600" cy="729407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200" b="1">
                <a:ln>
                  <a:noFill/>
                </a:ln>
                <a:solidFill>
                  <a:srgbClr val="4F81B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4069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/>
            </a:lvl1pPr>
            <a:lvl2pPr>
              <a:buClr>
                <a:schemeClr val="accent1"/>
              </a:buClr>
              <a:defRPr sz="24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CF9CB54-0C1E-FF49-BF80-B5F419E224D9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E493A7B-E025-094A-8DC3-37F0EDF5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60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400" b="1" cap="all">
                <a:solidFill>
                  <a:srgbClr val="4F81B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1D5411B-3076-F54B-8E65-F3CFAC7C4706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F747433-8F8C-7D4E-BA4A-B33BCD826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36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03409F-8F5D-8844-B181-AF30AEB3D4E5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B05CBAE-5B51-034E-987A-374E979A4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073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/>
            </a:lvl1pPr>
            <a:lvl2pPr>
              <a:buClr>
                <a:schemeClr val="accent1"/>
              </a:buClr>
              <a:defRPr sz="24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53923"/>
            <a:ext cx="8229600" cy="722757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200" b="1">
                <a:solidFill>
                  <a:srgbClr val="4F81B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655574" y="140073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/>
            </a:lvl1pPr>
            <a:lvl2pPr>
              <a:buClr>
                <a:schemeClr val="accent1"/>
              </a:buClr>
              <a:defRPr sz="24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7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5551901-41FB-FE4A-AF39-CCB085206901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388BAA6-01C9-7647-97B0-AE223CA13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53923"/>
            <a:ext cx="8229600" cy="722757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200" b="1">
                <a:solidFill>
                  <a:srgbClr val="4F81B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2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6E8B2AC-94BC-5E44-9E40-CEFDCE00B04D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DF36622-8FF7-DD45-99CC-6BDD13B1B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5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5D73373-ACB3-E140-B284-9E1182953562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7F83DD3-58A0-7A42-99D8-C8707F847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75050" y="571846"/>
            <a:ext cx="5111750" cy="5554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742950" indent="-285750">
              <a:buClr>
                <a:schemeClr val="accent1"/>
              </a:buClr>
              <a:buFont typeface="Lucida Grande"/>
              <a:buChar char="-"/>
              <a:defRPr sz="24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4450"/>
            <a:ext cx="3008313" cy="3991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553923"/>
            <a:ext cx="3006915" cy="1567228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200" b="1">
                <a:solidFill>
                  <a:srgbClr val="4F81B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929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95E34DC-0ED0-A346-8118-D05A15CF7376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D6A6B70-F148-6040-B774-294B7E3C4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743030"/>
            <a:ext cx="8229600" cy="623016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3200" b="1">
                <a:solidFill>
                  <a:srgbClr val="4F81B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735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empheaderfooter.png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 r="41227"/>
          <a:stretch/>
        </p:blipFill>
        <p:spPr>
          <a:xfrm>
            <a:off x="472865" y="6458086"/>
            <a:ext cx="5002606" cy="372894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23825" y="64611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A1243DBD-CD54-A949-8BE4-62CCC3A6BECA}" type="slidenum">
              <a:rPr lang="en-US" sz="140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Picture 1" descr="pptemp16-9header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7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595435" y="6508419"/>
            <a:ext cx="3308057" cy="2622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  <p:sldLayoutId id="2147483680" r:id="rId7"/>
    <p:sldLayoutId id="2147483681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3576005" y="201613"/>
            <a:ext cx="197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</a:rPr>
              <a:t>UNCLASSIFIED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316" name="Title 2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400" b="1" dirty="0" smtClean="0">
                <a:solidFill>
                  <a:schemeClr val="bg1"/>
                </a:solidFill>
                <a:latin typeface="Calibri" charset="0"/>
              </a:rPr>
              <a:t>Improving Seminar Wargaming Tool </a:t>
            </a:r>
            <a:r>
              <a:rPr lang="en-US" sz="3400" b="1" dirty="0" err="1" smtClean="0">
                <a:solidFill>
                  <a:schemeClr val="bg1"/>
                </a:solidFill>
                <a:latin typeface="Calibri" charset="0"/>
              </a:rPr>
              <a:t>jSWAT</a:t>
            </a:r>
            <a:endParaRPr lang="en-US" sz="3400" b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3317" name="Subtitle 7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7077075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Calibri" charset="0"/>
              </a:rPr>
              <a:t>Lance Holden</a:t>
            </a:r>
          </a:p>
          <a:p>
            <a:r>
              <a:rPr lang="en-US" sz="1800" dirty="0" smtClean="0">
                <a:latin typeface="Calibri" charset="0"/>
              </a:rPr>
              <a:t>Land Simulation, Experimentation and Wargaming, DST Group</a:t>
            </a:r>
            <a:endParaRPr lang="en-US" sz="1800" dirty="0">
              <a:solidFill>
                <a:schemeClr val="accent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n 10"/>
          <p:cNvSpPr/>
          <p:nvPr/>
        </p:nvSpPr>
        <p:spPr>
          <a:xfrm>
            <a:off x="938784" y="4053839"/>
            <a:ext cx="1889760" cy="950976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Turn 1.2</a:t>
            </a:r>
            <a:endParaRPr lang="en-AU" dirty="0"/>
          </a:p>
        </p:txBody>
      </p:sp>
      <p:sp>
        <p:nvSpPr>
          <p:cNvPr id="8" name="Can 7"/>
          <p:cNvSpPr/>
          <p:nvPr/>
        </p:nvSpPr>
        <p:spPr>
          <a:xfrm>
            <a:off x="938784" y="3334511"/>
            <a:ext cx="1889760" cy="950976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Turn 1.1</a:t>
            </a:r>
            <a:endParaRPr lang="en-AU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147" y="1342800"/>
            <a:ext cx="5467892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n 5"/>
          <p:cNvSpPr/>
          <p:nvPr/>
        </p:nvSpPr>
        <p:spPr>
          <a:xfrm>
            <a:off x="938784" y="2590800"/>
            <a:ext cx="1889760" cy="95097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Current Data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938784" y="1877568"/>
            <a:ext cx="1889760" cy="95097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 smtClean="0"/>
              <a:t>Unversioned</a:t>
            </a:r>
            <a:endParaRPr lang="en-A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147" y="1341118"/>
            <a:ext cx="5454721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33051" y="5242322"/>
            <a:ext cx="31341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6000" dirty="0" smtClean="0"/>
              <a:t>Go Back</a:t>
            </a:r>
            <a:endParaRPr lang="en-AU" sz="6000" dirty="0"/>
          </a:p>
        </p:txBody>
      </p:sp>
    </p:spTree>
    <p:extLst>
      <p:ext uri="{BB962C8B-B14F-4D97-AF65-F5344CB8AC3E}">
        <p14:creationId xmlns:p14="http://schemas.microsoft.com/office/powerpoint/2010/main" val="221363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n 10"/>
          <p:cNvSpPr/>
          <p:nvPr/>
        </p:nvSpPr>
        <p:spPr>
          <a:xfrm>
            <a:off x="938784" y="4053839"/>
            <a:ext cx="1889760" cy="950976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Turn 1.2</a:t>
            </a:r>
            <a:endParaRPr lang="en-AU" dirty="0"/>
          </a:p>
        </p:txBody>
      </p:sp>
      <p:sp>
        <p:nvSpPr>
          <p:cNvPr id="8" name="Can 7"/>
          <p:cNvSpPr/>
          <p:nvPr/>
        </p:nvSpPr>
        <p:spPr>
          <a:xfrm>
            <a:off x="938784" y="3334511"/>
            <a:ext cx="1889760" cy="950976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Turn 1.1</a:t>
            </a:r>
            <a:endParaRPr lang="en-AU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902" y="4230622"/>
            <a:ext cx="2456345" cy="21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n 5"/>
          <p:cNvSpPr/>
          <p:nvPr/>
        </p:nvSpPr>
        <p:spPr>
          <a:xfrm>
            <a:off x="938784" y="2590800"/>
            <a:ext cx="1889760" cy="95097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Current Data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938784" y="1877568"/>
            <a:ext cx="1889760" cy="95097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 smtClean="0"/>
              <a:t>Unversioned</a:t>
            </a:r>
            <a:endParaRPr lang="en-A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930" y="2645664"/>
            <a:ext cx="2449140" cy="210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3" y="963888"/>
            <a:ext cx="2460494" cy="21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>
            <a:stCxn id="12" idx="1"/>
            <a:endCxn id="8" idx="4"/>
          </p:cNvCxnSpPr>
          <p:nvPr/>
        </p:nvCxnSpPr>
        <p:spPr>
          <a:xfrm flipH="1">
            <a:off x="2828544" y="2015088"/>
            <a:ext cx="632209" cy="179491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1"/>
            <a:endCxn id="11" idx="4"/>
          </p:cNvCxnSpPr>
          <p:nvPr/>
        </p:nvCxnSpPr>
        <p:spPr>
          <a:xfrm flipH="1" flipV="1">
            <a:off x="2828544" y="4529327"/>
            <a:ext cx="636358" cy="752495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9810004">
            <a:off x="6044042" y="2803758"/>
            <a:ext cx="304522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0" dirty="0" smtClean="0"/>
              <a:t>Lost</a:t>
            </a:r>
            <a:endParaRPr lang="en-AU" sz="11000" dirty="0"/>
          </a:p>
        </p:txBody>
      </p:sp>
      <p:sp>
        <p:nvSpPr>
          <p:cNvPr id="19" name="TextBox 18"/>
          <p:cNvSpPr txBox="1"/>
          <p:nvPr/>
        </p:nvSpPr>
        <p:spPr>
          <a:xfrm rot="20522254">
            <a:off x="476304" y="2646479"/>
            <a:ext cx="8494633" cy="1200329"/>
          </a:xfrm>
          <a:prstGeom prst="rect">
            <a:avLst/>
          </a:prstGeom>
          <a:solidFill>
            <a:schemeClr val="bg1">
              <a:alpha val="60000"/>
            </a:schemeClr>
          </a:solidFill>
          <a:ln w="603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AU" sz="7200" dirty="0" smtClean="0">
                <a:solidFill>
                  <a:srgbClr val="FF0000"/>
                </a:solidFill>
              </a:rPr>
              <a:t>Needs Improvement</a:t>
            </a:r>
            <a:endParaRPr lang="en-A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7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n 10"/>
          <p:cNvSpPr/>
          <p:nvPr/>
        </p:nvSpPr>
        <p:spPr>
          <a:xfrm>
            <a:off x="938784" y="4053839"/>
            <a:ext cx="1889760" cy="950976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Turn 1.2</a:t>
            </a:r>
            <a:endParaRPr lang="en-AU" dirty="0"/>
          </a:p>
        </p:txBody>
      </p:sp>
      <p:sp>
        <p:nvSpPr>
          <p:cNvPr id="8" name="Can 7"/>
          <p:cNvSpPr/>
          <p:nvPr/>
        </p:nvSpPr>
        <p:spPr>
          <a:xfrm>
            <a:off x="938784" y="3334511"/>
            <a:ext cx="1889760" cy="950976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Turn 1.1</a:t>
            </a:r>
            <a:endParaRPr lang="en-AU" dirty="0"/>
          </a:p>
        </p:txBody>
      </p:sp>
      <p:sp>
        <p:nvSpPr>
          <p:cNvPr id="6" name="Can 5"/>
          <p:cNvSpPr/>
          <p:nvPr/>
        </p:nvSpPr>
        <p:spPr>
          <a:xfrm>
            <a:off x="938784" y="2590800"/>
            <a:ext cx="1889760" cy="95097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Current Data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- View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938784" y="1877568"/>
            <a:ext cx="1889760" cy="95097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 smtClean="0"/>
              <a:t>Unversioned</a:t>
            </a:r>
            <a:endParaRPr lang="en-AU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713" y="963888"/>
            <a:ext cx="2460494" cy="21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stCxn id="6" idx="4"/>
            <a:endCxn id="12" idx="1"/>
          </p:cNvCxnSpPr>
          <p:nvPr/>
        </p:nvCxnSpPr>
        <p:spPr>
          <a:xfrm flipV="1">
            <a:off x="2828544" y="2015088"/>
            <a:ext cx="2217169" cy="105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8" idx="2"/>
            <a:endCxn id="6" idx="2"/>
          </p:cNvCxnSpPr>
          <p:nvPr/>
        </p:nvCxnSpPr>
        <p:spPr>
          <a:xfrm rot="10800000">
            <a:off x="938784" y="3066289"/>
            <a:ext cx="12700" cy="743711"/>
          </a:xfrm>
          <a:prstGeom prst="bentConnector3">
            <a:avLst>
              <a:gd name="adj1" fmla="val 3336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54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n 10"/>
          <p:cNvSpPr/>
          <p:nvPr/>
        </p:nvSpPr>
        <p:spPr>
          <a:xfrm>
            <a:off x="938784" y="4053839"/>
            <a:ext cx="1889760" cy="950976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Turn 1.2</a:t>
            </a:r>
            <a:endParaRPr lang="en-AU" dirty="0"/>
          </a:p>
        </p:txBody>
      </p:sp>
      <p:sp>
        <p:nvSpPr>
          <p:cNvPr id="8" name="Can 7"/>
          <p:cNvSpPr/>
          <p:nvPr/>
        </p:nvSpPr>
        <p:spPr>
          <a:xfrm>
            <a:off x="938784" y="3334511"/>
            <a:ext cx="1889760" cy="950976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Turn 1.1</a:t>
            </a:r>
            <a:endParaRPr lang="en-AU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62" y="4047740"/>
            <a:ext cx="2456345" cy="21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n 5"/>
          <p:cNvSpPr/>
          <p:nvPr/>
        </p:nvSpPr>
        <p:spPr>
          <a:xfrm>
            <a:off x="938784" y="2590800"/>
            <a:ext cx="1889760" cy="95097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Current Data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- View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938784" y="1877568"/>
            <a:ext cx="1889760" cy="95097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 smtClean="0"/>
              <a:t>Unversioned</a:t>
            </a:r>
            <a:endParaRPr lang="en-AU" dirty="0"/>
          </a:p>
        </p:txBody>
      </p:sp>
      <p:cxnSp>
        <p:nvCxnSpPr>
          <p:cNvPr id="7" name="Straight Arrow Connector 6"/>
          <p:cNvCxnSpPr>
            <a:stCxn id="6" idx="4"/>
            <a:endCxn id="10" idx="1"/>
          </p:cNvCxnSpPr>
          <p:nvPr/>
        </p:nvCxnSpPr>
        <p:spPr>
          <a:xfrm>
            <a:off x="2828544" y="3066288"/>
            <a:ext cx="2221318" cy="2032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1" idx="2"/>
            <a:endCxn id="6" idx="2"/>
          </p:cNvCxnSpPr>
          <p:nvPr/>
        </p:nvCxnSpPr>
        <p:spPr>
          <a:xfrm rot="10800000">
            <a:off x="938784" y="3066289"/>
            <a:ext cx="12700" cy="1463039"/>
          </a:xfrm>
          <a:prstGeom prst="bentConnector3">
            <a:avLst>
              <a:gd name="adj1" fmla="val 3528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59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n 10"/>
          <p:cNvSpPr/>
          <p:nvPr/>
        </p:nvSpPr>
        <p:spPr>
          <a:xfrm>
            <a:off x="938784" y="4053839"/>
            <a:ext cx="1889760" cy="950976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Turn 1.2</a:t>
            </a:r>
            <a:endParaRPr lang="en-AU" dirty="0"/>
          </a:p>
        </p:txBody>
      </p:sp>
      <p:sp>
        <p:nvSpPr>
          <p:cNvPr id="8" name="Can 7"/>
          <p:cNvSpPr/>
          <p:nvPr/>
        </p:nvSpPr>
        <p:spPr>
          <a:xfrm>
            <a:off x="938784" y="3334511"/>
            <a:ext cx="1889760" cy="950976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Turn 1.1</a:t>
            </a:r>
            <a:endParaRPr lang="en-AU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62" y="4047740"/>
            <a:ext cx="2456345" cy="21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n 5"/>
          <p:cNvSpPr/>
          <p:nvPr/>
        </p:nvSpPr>
        <p:spPr>
          <a:xfrm>
            <a:off x="938784" y="2590800"/>
            <a:ext cx="1889760" cy="95097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Current Data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- View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938784" y="1877568"/>
            <a:ext cx="1889760" cy="95097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 smtClean="0"/>
              <a:t>Unversioned</a:t>
            </a:r>
            <a:endParaRPr lang="en-AU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713" y="963888"/>
            <a:ext cx="2460494" cy="21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stCxn id="11" idx="4"/>
            <a:endCxn id="10" idx="1"/>
          </p:cNvCxnSpPr>
          <p:nvPr/>
        </p:nvCxnSpPr>
        <p:spPr>
          <a:xfrm>
            <a:off x="2828544" y="4529327"/>
            <a:ext cx="2221318" cy="5696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4"/>
            <a:endCxn id="12" idx="1"/>
          </p:cNvCxnSpPr>
          <p:nvPr/>
        </p:nvCxnSpPr>
        <p:spPr>
          <a:xfrm flipV="1">
            <a:off x="2828544" y="2015088"/>
            <a:ext cx="2217169" cy="17949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Multiply 13"/>
          <p:cNvSpPr/>
          <p:nvPr/>
        </p:nvSpPr>
        <p:spPr>
          <a:xfrm>
            <a:off x="171875" y="3084575"/>
            <a:ext cx="3218688" cy="2554225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/>
          <p:cNvSpPr txBox="1"/>
          <p:nvPr/>
        </p:nvSpPr>
        <p:spPr>
          <a:xfrm rot="20522254">
            <a:off x="476304" y="2646479"/>
            <a:ext cx="8494633" cy="1200329"/>
          </a:xfrm>
          <a:prstGeom prst="rect">
            <a:avLst/>
          </a:prstGeom>
          <a:solidFill>
            <a:schemeClr val="bg1">
              <a:alpha val="60000"/>
            </a:schemeClr>
          </a:solidFill>
          <a:ln w="603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AU" sz="7200" dirty="0" smtClean="0">
                <a:solidFill>
                  <a:srgbClr val="FF0000"/>
                </a:solidFill>
              </a:rPr>
              <a:t>Needs Improvement</a:t>
            </a:r>
            <a:endParaRPr lang="en-A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Data Stacks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2968752" y="2260800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2427458" y="1573583"/>
            <a:ext cx="150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Wargame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442800" y="2011680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442800" y="2237232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442800" y="2456688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266541" y="1573583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Plan</a:t>
            </a:r>
            <a:endParaRPr lang="en-AU" dirty="0"/>
          </a:p>
        </p:txBody>
      </p:sp>
      <p:sp>
        <p:nvSpPr>
          <p:cNvPr id="12" name="Rectangle 11"/>
          <p:cNvSpPr/>
          <p:nvPr/>
        </p:nvSpPr>
        <p:spPr>
          <a:xfrm>
            <a:off x="442800" y="2694432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442800" y="2919984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442800" y="3139440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1579002" y="2243328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1206033" y="1573583"/>
            <a:ext cx="1221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ORBAT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442800" y="2011680"/>
            <a:ext cx="463296" cy="13472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/>
          <p:cNvSpPr/>
          <p:nvPr/>
        </p:nvSpPr>
        <p:spPr>
          <a:xfrm>
            <a:off x="1579002" y="2035248"/>
            <a:ext cx="463296" cy="4275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2968752" y="2035248"/>
            <a:ext cx="463296" cy="650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Data Stacks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974848" y="2035248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2968752" y="2260800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2974848" y="2480256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2427458" y="1573583"/>
            <a:ext cx="150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Wargame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442800" y="2011680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442800" y="2237232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442800" y="2456688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266541" y="1573583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Plan</a:t>
            </a:r>
            <a:endParaRPr lang="en-AU" dirty="0"/>
          </a:p>
        </p:txBody>
      </p:sp>
      <p:sp>
        <p:nvSpPr>
          <p:cNvPr id="12" name="Rectangle 11"/>
          <p:cNvSpPr/>
          <p:nvPr/>
        </p:nvSpPr>
        <p:spPr>
          <a:xfrm>
            <a:off x="442800" y="2694432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442800" y="2919984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442800" y="3139440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1579002" y="2243328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1206033" y="1573583"/>
            <a:ext cx="1221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ORBAT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442800" y="2011680"/>
            <a:ext cx="463296" cy="13472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/>
          <p:cNvSpPr/>
          <p:nvPr/>
        </p:nvSpPr>
        <p:spPr>
          <a:xfrm>
            <a:off x="1579002" y="2035248"/>
            <a:ext cx="463296" cy="4275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2968752" y="2035248"/>
            <a:ext cx="463296" cy="6644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888" y="1567487"/>
            <a:ext cx="4355093" cy="372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2048394" y="2480256"/>
            <a:ext cx="920358" cy="21945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906096" y="2694432"/>
            <a:ext cx="2062656" cy="66446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438144" y="2687520"/>
            <a:ext cx="9997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974848" y="2699712"/>
            <a:ext cx="463296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3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Data Stacks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974848" y="2035248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2968752" y="2260800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2974848" y="2480256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2427458" y="1573583"/>
            <a:ext cx="150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Wargame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442800" y="2011680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442800" y="2237232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442800" y="2456688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266541" y="1573583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Plan</a:t>
            </a:r>
            <a:endParaRPr lang="en-AU" dirty="0"/>
          </a:p>
        </p:txBody>
      </p:sp>
      <p:sp>
        <p:nvSpPr>
          <p:cNvPr id="12" name="Rectangle 11"/>
          <p:cNvSpPr/>
          <p:nvPr/>
        </p:nvSpPr>
        <p:spPr>
          <a:xfrm>
            <a:off x="442800" y="2694432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442800" y="2919984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442800" y="3139440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1579002" y="2243328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1206033" y="1573583"/>
            <a:ext cx="1221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ORBAT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442800" y="2011680"/>
            <a:ext cx="463296" cy="13472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/>
          <p:cNvSpPr/>
          <p:nvPr/>
        </p:nvSpPr>
        <p:spPr>
          <a:xfrm>
            <a:off x="1579002" y="2035248"/>
            <a:ext cx="463296" cy="4275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2968752" y="2035248"/>
            <a:ext cx="463296" cy="11643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048394" y="2480256"/>
            <a:ext cx="920358" cy="21945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906096" y="2694432"/>
            <a:ext cx="2062656" cy="66446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438144" y="3187392"/>
            <a:ext cx="9997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974848" y="3199584"/>
            <a:ext cx="463296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00" y="1565999"/>
            <a:ext cx="4338600" cy="37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/>
          <p:cNvCxnSpPr/>
          <p:nvPr/>
        </p:nvCxnSpPr>
        <p:spPr>
          <a:xfrm>
            <a:off x="2974848" y="2699712"/>
            <a:ext cx="463296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5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Data Stacks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974848" y="2035248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2968752" y="2260800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2974848" y="2480256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2427458" y="1573583"/>
            <a:ext cx="150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Wargame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442800" y="2011680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442800" y="2237232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442800" y="2456688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266541" y="1573583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Plan</a:t>
            </a:r>
            <a:endParaRPr lang="en-AU" dirty="0"/>
          </a:p>
        </p:txBody>
      </p:sp>
      <p:sp>
        <p:nvSpPr>
          <p:cNvPr id="12" name="Rectangle 11"/>
          <p:cNvSpPr/>
          <p:nvPr/>
        </p:nvSpPr>
        <p:spPr>
          <a:xfrm>
            <a:off x="442800" y="2694432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442800" y="2919984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442800" y="3139440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1579002" y="2243328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1206033" y="1573583"/>
            <a:ext cx="1221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ORBAT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442800" y="2011680"/>
            <a:ext cx="463296" cy="13472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/>
          <p:cNvSpPr/>
          <p:nvPr/>
        </p:nvSpPr>
        <p:spPr>
          <a:xfrm>
            <a:off x="1579002" y="2035248"/>
            <a:ext cx="463296" cy="4275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2968752" y="2035248"/>
            <a:ext cx="463296" cy="20124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048394" y="2480256"/>
            <a:ext cx="920358" cy="21945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906096" y="2694432"/>
            <a:ext cx="2062656" cy="66446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438144" y="4053024"/>
            <a:ext cx="9997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974848" y="4065216"/>
            <a:ext cx="463296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00" y="1566000"/>
            <a:ext cx="4349077" cy="37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Connector 27"/>
          <p:cNvCxnSpPr/>
          <p:nvPr/>
        </p:nvCxnSpPr>
        <p:spPr>
          <a:xfrm>
            <a:off x="2974848" y="3199584"/>
            <a:ext cx="463296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974848" y="2699712"/>
            <a:ext cx="463296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7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Data Stacks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442800" y="2011680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442800" y="2237232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442800" y="2456688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266541" y="1573583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Plan</a:t>
            </a:r>
            <a:endParaRPr lang="en-AU" dirty="0"/>
          </a:p>
        </p:txBody>
      </p:sp>
      <p:sp>
        <p:nvSpPr>
          <p:cNvPr id="12" name="Rectangle 11"/>
          <p:cNvSpPr/>
          <p:nvPr/>
        </p:nvSpPr>
        <p:spPr>
          <a:xfrm>
            <a:off x="442800" y="2694432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442800" y="2919984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442800" y="3139440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1579002" y="2243328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1206033" y="1573583"/>
            <a:ext cx="1221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ORBAT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442800" y="2011680"/>
            <a:ext cx="463296" cy="13472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/>
          <p:cNvSpPr/>
          <p:nvPr/>
        </p:nvSpPr>
        <p:spPr>
          <a:xfrm>
            <a:off x="1579002" y="2035248"/>
            <a:ext cx="463296" cy="4275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048394" y="2480256"/>
            <a:ext cx="920358" cy="21945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906096" y="2694432"/>
            <a:ext cx="2062656" cy="66446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2427458" y="1573583"/>
            <a:ext cx="1508555" cy="2491633"/>
            <a:chOff x="2427458" y="1573583"/>
            <a:chExt cx="1508555" cy="2491633"/>
          </a:xfrm>
        </p:grpSpPr>
        <p:sp>
          <p:nvSpPr>
            <p:cNvPr id="4" name="Rectangle 3"/>
            <p:cNvSpPr/>
            <p:nvPr/>
          </p:nvSpPr>
          <p:spPr>
            <a:xfrm>
              <a:off x="2974848" y="2035248"/>
              <a:ext cx="463296" cy="2194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968752" y="2260800"/>
              <a:ext cx="463296" cy="2194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974848" y="2480256"/>
              <a:ext cx="463296" cy="2194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27458" y="1573583"/>
              <a:ext cx="15085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Wargame</a:t>
              </a:r>
              <a:endParaRPr lang="en-AU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68752" y="2035248"/>
              <a:ext cx="463296" cy="20124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974848" y="4065216"/>
              <a:ext cx="46329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974848" y="2699712"/>
              <a:ext cx="46329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974848" y="3199584"/>
              <a:ext cx="46329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3" y="963888"/>
            <a:ext cx="2460494" cy="21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902" y="4230622"/>
            <a:ext cx="2456345" cy="21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930" y="2645664"/>
            <a:ext cx="2449140" cy="210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>
            <a:endCxn id="30" idx="1"/>
          </p:cNvCxnSpPr>
          <p:nvPr/>
        </p:nvCxnSpPr>
        <p:spPr>
          <a:xfrm flipV="1">
            <a:off x="1585098" y="2015088"/>
            <a:ext cx="1875655" cy="6846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2" idx="1"/>
          </p:cNvCxnSpPr>
          <p:nvPr/>
        </p:nvCxnSpPr>
        <p:spPr>
          <a:xfrm>
            <a:off x="1585098" y="3199584"/>
            <a:ext cx="4635832" cy="496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1" idx="1"/>
          </p:cNvCxnSpPr>
          <p:nvPr/>
        </p:nvCxnSpPr>
        <p:spPr>
          <a:xfrm>
            <a:off x="1585098" y="4047744"/>
            <a:ext cx="1879804" cy="12340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6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9.43571E-7 L -0.19879 0.0011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6" grpId="0" animBg="1"/>
      <p:bldP spid="18" grpId="0"/>
      <p:bldP spid="3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Introduction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5400" dirty="0" smtClean="0"/>
              <a:t>Overview</a:t>
            </a:r>
          </a:p>
          <a:p>
            <a:pPr lvl="1"/>
            <a:r>
              <a:rPr lang="en-AU" sz="5000" dirty="0" smtClean="0"/>
              <a:t>Seminar Wargaming</a:t>
            </a:r>
          </a:p>
          <a:p>
            <a:pPr lvl="1"/>
            <a:r>
              <a:rPr lang="en-AU" sz="5000" dirty="0" err="1" smtClean="0"/>
              <a:t>jSWAT</a:t>
            </a:r>
            <a:endParaRPr lang="en-AU" sz="5000" dirty="0" smtClean="0"/>
          </a:p>
          <a:p>
            <a:r>
              <a:rPr lang="en-AU" sz="5400" dirty="0" smtClean="0"/>
              <a:t>Improvements</a:t>
            </a:r>
            <a:endParaRPr lang="en-AU" sz="54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9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Data Stacks</a:t>
            </a:r>
            <a:endParaRPr lang="en-AU" dirty="0"/>
          </a:p>
        </p:txBody>
      </p:sp>
      <p:grpSp>
        <p:nvGrpSpPr>
          <p:cNvPr id="20" name="Group 19"/>
          <p:cNvGrpSpPr/>
          <p:nvPr/>
        </p:nvGrpSpPr>
        <p:grpSpPr>
          <a:xfrm>
            <a:off x="581494" y="1573583"/>
            <a:ext cx="1508555" cy="2491633"/>
            <a:chOff x="2427458" y="1573583"/>
            <a:chExt cx="1508555" cy="2491633"/>
          </a:xfrm>
        </p:grpSpPr>
        <p:sp>
          <p:nvSpPr>
            <p:cNvPr id="4" name="Rectangle 3"/>
            <p:cNvSpPr/>
            <p:nvPr/>
          </p:nvSpPr>
          <p:spPr>
            <a:xfrm>
              <a:off x="2974848" y="2035248"/>
              <a:ext cx="463296" cy="2194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968752" y="2260800"/>
              <a:ext cx="463296" cy="2194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974848" y="2480256"/>
              <a:ext cx="463296" cy="2194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27458" y="1573583"/>
              <a:ext cx="15085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Wargame</a:t>
              </a:r>
              <a:endParaRPr lang="en-AU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68752" y="2035248"/>
              <a:ext cx="463296" cy="20124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974848" y="4065216"/>
              <a:ext cx="46329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974848" y="2699712"/>
              <a:ext cx="46329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974848" y="3199584"/>
              <a:ext cx="46329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3" y="963888"/>
            <a:ext cx="2460494" cy="21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902" y="4230622"/>
            <a:ext cx="2456345" cy="21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930" y="2645664"/>
            <a:ext cx="2449140" cy="210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>
            <a:endCxn id="30" idx="1"/>
          </p:cNvCxnSpPr>
          <p:nvPr/>
        </p:nvCxnSpPr>
        <p:spPr>
          <a:xfrm flipV="1">
            <a:off x="1585098" y="2015088"/>
            <a:ext cx="1875655" cy="6846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2" idx="1"/>
          </p:cNvCxnSpPr>
          <p:nvPr/>
        </p:nvCxnSpPr>
        <p:spPr>
          <a:xfrm>
            <a:off x="1585098" y="3199584"/>
            <a:ext cx="4635832" cy="496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1" idx="1"/>
          </p:cNvCxnSpPr>
          <p:nvPr/>
        </p:nvCxnSpPr>
        <p:spPr>
          <a:xfrm>
            <a:off x="1585098" y="4047744"/>
            <a:ext cx="1879804" cy="12340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1494" y="191414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t</a:t>
            </a:r>
            <a:r>
              <a:rPr lang="en-AU" sz="1200" dirty="0" smtClean="0"/>
              <a:t>0</a:t>
            </a:r>
            <a:endParaRPr lang="en-AU" dirty="0"/>
          </a:p>
        </p:txBody>
      </p:sp>
      <p:sp>
        <p:nvSpPr>
          <p:cNvPr id="26" name="TextBox 25"/>
          <p:cNvSpPr txBox="1"/>
          <p:nvPr/>
        </p:nvSpPr>
        <p:spPr>
          <a:xfrm>
            <a:off x="594884" y="376895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/>
              <a:t>t</a:t>
            </a:r>
            <a:r>
              <a:rPr lang="en-AU" sz="1200" dirty="0" err="1" smtClean="0"/>
              <a:t>n</a:t>
            </a:r>
            <a:endParaRPr lang="en-AU" dirty="0"/>
          </a:p>
        </p:txBody>
      </p:sp>
      <p:sp>
        <p:nvSpPr>
          <p:cNvPr id="27" name="Flowchart: Off-page Connector 26"/>
          <p:cNvSpPr/>
          <p:nvPr/>
        </p:nvSpPr>
        <p:spPr>
          <a:xfrm rot="16200000">
            <a:off x="663302" y="3141624"/>
            <a:ext cx="306324" cy="612648"/>
          </a:xfrm>
          <a:prstGeom prst="flowChartOffpageConnector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3" name="TextBox 32"/>
          <p:cNvSpPr txBox="1"/>
          <p:nvPr/>
        </p:nvSpPr>
        <p:spPr>
          <a:xfrm>
            <a:off x="435884" y="3306860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>
                <a:solidFill>
                  <a:schemeClr val="bg1"/>
                </a:solidFill>
              </a:rPr>
              <a:t>Event B</a:t>
            </a:r>
            <a:endParaRPr lang="en-AU" sz="1200" dirty="0">
              <a:solidFill>
                <a:schemeClr val="bg1"/>
              </a:solidFill>
            </a:endParaRPr>
          </a:p>
        </p:txBody>
      </p:sp>
      <p:sp>
        <p:nvSpPr>
          <p:cNvPr id="37" name="Flowchart: Off-page Connector 36"/>
          <p:cNvSpPr/>
          <p:nvPr/>
        </p:nvSpPr>
        <p:spPr>
          <a:xfrm rot="16200000">
            <a:off x="660434" y="2215774"/>
            <a:ext cx="306324" cy="612648"/>
          </a:xfrm>
          <a:prstGeom prst="flowChartOffpageConnector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8" name="TextBox 37"/>
          <p:cNvSpPr txBox="1"/>
          <p:nvPr/>
        </p:nvSpPr>
        <p:spPr>
          <a:xfrm>
            <a:off x="433016" y="2381010"/>
            <a:ext cx="714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>
                <a:solidFill>
                  <a:schemeClr val="bg1"/>
                </a:solidFill>
              </a:rPr>
              <a:t>Event A</a:t>
            </a:r>
            <a:endParaRPr lang="en-AU" sz="1200" dirty="0">
              <a:solidFill>
                <a:schemeClr val="bg1"/>
              </a:solidFill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6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Data Stacks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973812" y="2035248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2973812" y="2260800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2973812" y="2480256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2427458" y="1573583"/>
            <a:ext cx="150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Wargame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442800" y="2011680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442800" y="2237232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442800" y="2456688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266541" y="1573583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Plan</a:t>
            </a:r>
            <a:endParaRPr lang="en-AU" dirty="0"/>
          </a:p>
        </p:txBody>
      </p:sp>
      <p:sp>
        <p:nvSpPr>
          <p:cNvPr id="12" name="Rectangle 11"/>
          <p:cNvSpPr/>
          <p:nvPr/>
        </p:nvSpPr>
        <p:spPr>
          <a:xfrm>
            <a:off x="442800" y="2694432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442800" y="2919984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442800" y="3139440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1585098" y="2017776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1587628" y="2243328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1206033" y="1573583"/>
            <a:ext cx="1221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ORBAT</a:t>
            </a:r>
            <a:endParaRPr lang="en-AU" dirty="0"/>
          </a:p>
        </p:txBody>
      </p:sp>
      <p:sp>
        <p:nvSpPr>
          <p:cNvPr id="19" name="Rectangle 18"/>
          <p:cNvSpPr/>
          <p:nvPr/>
        </p:nvSpPr>
        <p:spPr>
          <a:xfrm>
            <a:off x="2973812" y="2707523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2973812" y="2933075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/>
          <p:cNvSpPr/>
          <p:nvPr/>
        </p:nvSpPr>
        <p:spPr>
          <a:xfrm>
            <a:off x="2973812" y="3152531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/>
          <p:cNvSpPr/>
          <p:nvPr/>
        </p:nvSpPr>
        <p:spPr>
          <a:xfrm>
            <a:off x="2973812" y="3375332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/>
          <p:cNvSpPr/>
          <p:nvPr/>
        </p:nvSpPr>
        <p:spPr>
          <a:xfrm>
            <a:off x="2973812" y="3600884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/>
          <p:cNvSpPr/>
          <p:nvPr/>
        </p:nvSpPr>
        <p:spPr>
          <a:xfrm>
            <a:off x="2973812" y="3820340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/>
          <p:cNvSpPr txBox="1"/>
          <p:nvPr/>
        </p:nvSpPr>
        <p:spPr>
          <a:xfrm>
            <a:off x="4542487" y="2144976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Who?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42487" y="2563426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What?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42487" y="2949327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When?</a:t>
            </a:r>
            <a:endParaRPr lang="en-AU" dirty="0"/>
          </a:p>
        </p:txBody>
      </p:sp>
      <p:cxnSp>
        <p:nvCxnSpPr>
          <p:cNvPr id="29" name="Straight Arrow Connector 28"/>
          <p:cNvCxnSpPr>
            <a:stCxn id="25" idx="1"/>
            <a:endCxn id="19" idx="3"/>
          </p:cNvCxnSpPr>
          <p:nvPr/>
        </p:nvCxnSpPr>
        <p:spPr>
          <a:xfrm flipH="1">
            <a:off x="3437108" y="2375809"/>
            <a:ext cx="1105379" cy="4414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Data Stacks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973812" y="2035248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2973812" y="2260800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2973812" y="2480256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2427458" y="1573583"/>
            <a:ext cx="150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Wargame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442800" y="2011680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442800" y="2237232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442800" y="2456688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266541" y="1573583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Plan</a:t>
            </a:r>
            <a:endParaRPr lang="en-AU" dirty="0"/>
          </a:p>
        </p:txBody>
      </p:sp>
      <p:sp>
        <p:nvSpPr>
          <p:cNvPr id="12" name="Rectangle 11"/>
          <p:cNvSpPr/>
          <p:nvPr/>
        </p:nvSpPr>
        <p:spPr>
          <a:xfrm>
            <a:off x="442800" y="2694432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442800" y="2919984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442800" y="3139440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1585098" y="2017776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1585098" y="2243328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1206033" y="1573583"/>
            <a:ext cx="1221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ORBAT</a:t>
            </a:r>
            <a:endParaRPr lang="en-AU" dirty="0"/>
          </a:p>
        </p:txBody>
      </p:sp>
      <p:sp>
        <p:nvSpPr>
          <p:cNvPr id="19" name="Rectangle 18"/>
          <p:cNvSpPr/>
          <p:nvPr/>
        </p:nvSpPr>
        <p:spPr>
          <a:xfrm>
            <a:off x="2973812" y="2707523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2973812" y="2933075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/>
          <p:cNvSpPr/>
          <p:nvPr/>
        </p:nvSpPr>
        <p:spPr>
          <a:xfrm>
            <a:off x="2973812" y="3152531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/>
          <p:cNvSpPr/>
          <p:nvPr/>
        </p:nvSpPr>
        <p:spPr>
          <a:xfrm>
            <a:off x="2973812" y="3375332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/>
          <p:cNvSpPr/>
          <p:nvPr/>
        </p:nvSpPr>
        <p:spPr>
          <a:xfrm>
            <a:off x="2973812" y="3600884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/>
          <p:cNvSpPr/>
          <p:nvPr/>
        </p:nvSpPr>
        <p:spPr>
          <a:xfrm>
            <a:off x="2973812" y="3820340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/>
          <p:cNvSpPr/>
          <p:nvPr/>
        </p:nvSpPr>
        <p:spPr>
          <a:xfrm>
            <a:off x="4252796" y="2019848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/>
          <p:cNvSpPr/>
          <p:nvPr/>
        </p:nvSpPr>
        <p:spPr>
          <a:xfrm>
            <a:off x="4252796" y="2245400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/>
          <p:cNvSpPr/>
          <p:nvPr/>
        </p:nvSpPr>
        <p:spPr>
          <a:xfrm>
            <a:off x="4252796" y="2464856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TextBox 31"/>
          <p:cNvSpPr txBox="1"/>
          <p:nvPr/>
        </p:nvSpPr>
        <p:spPr>
          <a:xfrm>
            <a:off x="3955773" y="1581751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Plan 2</a:t>
            </a:r>
            <a:endParaRPr lang="en-AU" dirty="0"/>
          </a:p>
        </p:txBody>
      </p:sp>
      <p:sp>
        <p:nvSpPr>
          <p:cNvPr id="33" name="Rectangle 32"/>
          <p:cNvSpPr/>
          <p:nvPr/>
        </p:nvSpPr>
        <p:spPr>
          <a:xfrm>
            <a:off x="4252796" y="2693974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Rectangle 35"/>
          <p:cNvSpPr/>
          <p:nvPr/>
        </p:nvSpPr>
        <p:spPr>
          <a:xfrm>
            <a:off x="5577682" y="2035248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Rectangle 36"/>
          <p:cNvSpPr/>
          <p:nvPr/>
        </p:nvSpPr>
        <p:spPr>
          <a:xfrm>
            <a:off x="5577682" y="2260800"/>
            <a:ext cx="463296" cy="21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TextBox 38"/>
          <p:cNvSpPr txBox="1"/>
          <p:nvPr/>
        </p:nvSpPr>
        <p:spPr>
          <a:xfrm>
            <a:off x="5031328" y="1573583"/>
            <a:ext cx="176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Wargame 2</a:t>
            </a:r>
            <a:endParaRPr lang="en-AU" dirty="0"/>
          </a:p>
        </p:txBody>
      </p:sp>
      <p:cxnSp>
        <p:nvCxnSpPr>
          <p:cNvPr id="17" name="Straight Arrow Connector 16"/>
          <p:cNvCxnSpPr>
            <a:stCxn id="23" idx="3"/>
            <a:endCxn id="28" idx="1"/>
          </p:cNvCxnSpPr>
          <p:nvPr/>
        </p:nvCxnSpPr>
        <p:spPr>
          <a:xfrm flipV="1">
            <a:off x="3437108" y="2129576"/>
            <a:ext cx="815688" cy="15810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1" idx="3"/>
            <a:endCxn id="36" idx="1"/>
          </p:cNvCxnSpPr>
          <p:nvPr/>
        </p:nvCxnSpPr>
        <p:spPr>
          <a:xfrm flipV="1">
            <a:off x="4716092" y="2144976"/>
            <a:ext cx="861590" cy="4296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13" idx="3"/>
          </p:cNvCxnSpPr>
          <p:nvPr/>
        </p:nvCxnSpPr>
        <p:spPr>
          <a:xfrm>
            <a:off x="906096" y="3029712"/>
            <a:ext cx="2863647" cy="2033994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/>
          <p:nvPr/>
        </p:nvCxnSpPr>
        <p:spPr>
          <a:xfrm rot="5400000" flipH="1" flipV="1">
            <a:off x="3405640" y="3181355"/>
            <a:ext cx="2246455" cy="1518249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endCxn id="37" idx="1"/>
          </p:cNvCxnSpPr>
          <p:nvPr/>
        </p:nvCxnSpPr>
        <p:spPr>
          <a:xfrm rot="5400000" flipH="1" flipV="1">
            <a:off x="5209475" y="2449045"/>
            <a:ext cx="446724" cy="28969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0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Data improvements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Recording all data changes</a:t>
            </a:r>
          </a:p>
          <a:p>
            <a:r>
              <a:rPr lang="en-AU" dirty="0" smtClean="0"/>
              <a:t>Attribution and reason for changes</a:t>
            </a:r>
          </a:p>
          <a:p>
            <a:r>
              <a:rPr lang="en-AU" dirty="0" smtClean="0"/>
              <a:t>Viewing multiple data states</a:t>
            </a:r>
          </a:p>
          <a:p>
            <a:r>
              <a:rPr lang="en-AU" dirty="0" smtClean="0"/>
              <a:t>Multiple wargames per scenario</a:t>
            </a:r>
          </a:p>
          <a:p>
            <a:r>
              <a:rPr lang="en-AU" dirty="0" smtClean="0"/>
              <a:t>Multiple plans joined to make a wargame</a:t>
            </a:r>
            <a:endParaRPr lang="en-AU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05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Goal</a:t>
            </a:r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8848" y="2686421"/>
            <a:ext cx="7748016" cy="2287915"/>
          </a:xfrm>
        </p:spPr>
        <p:txBody>
          <a:bodyPr/>
          <a:lstStyle/>
          <a:p>
            <a:pPr marL="0" indent="0" algn="ctr">
              <a:buNone/>
            </a:pPr>
            <a:r>
              <a:rPr lang="en-AU" sz="6000" dirty="0" smtClean="0"/>
              <a:t>Collaboration</a:t>
            </a:r>
            <a:endParaRPr lang="en-AU" sz="60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6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Planning</a:t>
            </a:r>
            <a:endParaRPr lang="en-AU" dirty="0"/>
          </a:p>
        </p:txBody>
      </p:sp>
      <p:sp>
        <p:nvSpPr>
          <p:cNvPr id="4" name="Smiley Face 3"/>
          <p:cNvSpPr/>
          <p:nvPr/>
        </p:nvSpPr>
        <p:spPr>
          <a:xfrm>
            <a:off x="2303814" y="4215740"/>
            <a:ext cx="712519" cy="73627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713" y="1391021"/>
            <a:ext cx="3136999" cy="282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miley Face 5"/>
          <p:cNvSpPr/>
          <p:nvPr/>
        </p:nvSpPr>
        <p:spPr>
          <a:xfrm>
            <a:off x="2660074" y="4952010"/>
            <a:ext cx="712519" cy="73627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Smiley Face 6"/>
          <p:cNvSpPr/>
          <p:nvPr/>
        </p:nvSpPr>
        <p:spPr>
          <a:xfrm>
            <a:off x="3810001" y="4831278"/>
            <a:ext cx="712519" cy="73627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Smiley Face 7"/>
          <p:cNvSpPr/>
          <p:nvPr/>
        </p:nvSpPr>
        <p:spPr>
          <a:xfrm>
            <a:off x="4739212" y="4368140"/>
            <a:ext cx="712519" cy="73627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Smiley Face 8"/>
          <p:cNvSpPr/>
          <p:nvPr/>
        </p:nvSpPr>
        <p:spPr>
          <a:xfrm>
            <a:off x="5306292" y="4831278"/>
            <a:ext cx="712519" cy="73627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Smiley Face 9"/>
          <p:cNvSpPr/>
          <p:nvPr/>
        </p:nvSpPr>
        <p:spPr>
          <a:xfrm>
            <a:off x="6137565" y="4368140"/>
            <a:ext cx="712519" cy="73627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Smiley Face 10"/>
          <p:cNvSpPr/>
          <p:nvPr/>
        </p:nvSpPr>
        <p:spPr>
          <a:xfrm>
            <a:off x="6355214" y="5199413"/>
            <a:ext cx="712519" cy="73627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783771" y="2315688"/>
            <a:ext cx="1074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Plan A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7067733" y="2185060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Plan B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6156673" y="5404514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Plan C</a:t>
            </a:r>
            <a:endParaRPr lang="en-AU" dirty="0"/>
          </a:p>
        </p:txBody>
      </p:sp>
      <p:sp>
        <p:nvSpPr>
          <p:cNvPr id="14" name="Smiley Face 13"/>
          <p:cNvSpPr/>
          <p:nvPr/>
        </p:nvSpPr>
        <p:spPr>
          <a:xfrm>
            <a:off x="2303814" y="1163783"/>
            <a:ext cx="914400" cy="91440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1" name="Group 20"/>
          <p:cNvGrpSpPr/>
          <p:nvPr/>
        </p:nvGrpSpPr>
        <p:grpSpPr>
          <a:xfrm>
            <a:off x="2443220" y="1721923"/>
            <a:ext cx="635587" cy="207821"/>
            <a:chOff x="2443220" y="1721923"/>
            <a:chExt cx="635587" cy="207821"/>
          </a:xfrm>
        </p:grpSpPr>
        <p:sp>
          <p:nvSpPr>
            <p:cNvPr id="15" name="Rectangle 14"/>
            <p:cNvSpPr/>
            <p:nvPr/>
          </p:nvSpPr>
          <p:spPr>
            <a:xfrm>
              <a:off x="2443220" y="1721923"/>
              <a:ext cx="635587" cy="2018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553196" y="1787059"/>
              <a:ext cx="415636" cy="142685"/>
            </a:xfrm>
            <a:custGeom>
              <a:avLst/>
              <a:gdLst>
                <a:gd name="connsiteX0" fmla="*/ 0 w 415636"/>
                <a:gd name="connsiteY0" fmla="*/ 142685 h 142685"/>
                <a:gd name="connsiteX1" fmla="*/ 225631 w 415636"/>
                <a:gd name="connsiteY1" fmla="*/ 181 h 142685"/>
                <a:gd name="connsiteX2" fmla="*/ 415636 w 415636"/>
                <a:gd name="connsiteY2" fmla="*/ 118934 h 142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5636" h="142685">
                  <a:moveTo>
                    <a:pt x="0" y="142685"/>
                  </a:moveTo>
                  <a:cubicBezTo>
                    <a:pt x="78179" y="73412"/>
                    <a:pt x="156358" y="4139"/>
                    <a:pt x="225631" y="181"/>
                  </a:cubicBezTo>
                  <a:cubicBezTo>
                    <a:pt x="294904" y="-3777"/>
                    <a:pt x="355270" y="57578"/>
                    <a:pt x="415636" y="118934"/>
                  </a:cubicBez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3" name="TextBox 22"/>
          <p:cNvSpPr txBox="1"/>
          <p:nvPr/>
        </p:nvSpPr>
        <p:spPr>
          <a:xfrm rot="20522254">
            <a:off x="275202" y="2203216"/>
            <a:ext cx="8494633" cy="1200329"/>
          </a:xfrm>
          <a:prstGeom prst="rect">
            <a:avLst/>
          </a:prstGeom>
          <a:solidFill>
            <a:schemeClr val="bg1">
              <a:alpha val="60000"/>
            </a:schemeClr>
          </a:solidFill>
          <a:ln w="603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AU" sz="7200" dirty="0" smtClean="0">
                <a:solidFill>
                  <a:srgbClr val="FF0000"/>
                </a:solidFill>
              </a:rPr>
              <a:t>Needs Improvement</a:t>
            </a:r>
            <a:endParaRPr lang="en-AU" sz="7200" dirty="0">
              <a:solidFill>
                <a:srgbClr val="FF0000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8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7484E-6 L -0.09219 -0.1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8" y="-89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12673E-6 L -0.21302 -0.272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0" y="-136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90287E-7 L 0.06753 -0.244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8" y="-1223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57909E-6 L 0.12605 -0.3383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692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0287E-7 L 0.06493 0.180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9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1" grpId="0" animBg="1"/>
      <p:bldP spid="5" grpId="0"/>
      <p:bldP spid="12" grpId="0"/>
      <p:bldP spid="13" grpId="0"/>
      <p:bldP spid="14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Planning</a:t>
            </a:r>
            <a:endParaRPr lang="en-AU" dirty="0"/>
          </a:p>
        </p:txBody>
      </p:sp>
      <p:sp>
        <p:nvSpPr>
          <p:cNvPr id="4" name="Smiley Face 3"/>
          <p:cNvSpPr/>
          <p:nvPr/>
        </p:nvSpPr>
        <p:spPr>
          <a:xfrm>
            <a:off x="1502485" y="3063834"/>
            <a:ext cx="712519" cy="73627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713" y="1391021"/>
            <a:ext cx="3136999" cy="282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miley Face 5"/>
          <p:cNvSpPr/>
          <p:nvPr/>
        </p:nvSpPr>
        <p:spPr>
          <a:xfrm>
            <a:off x="783771" y="3146961"/>
            <a:ext cx="712519" cy="73627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Smiley Face 6"/>
          <p:cNvSpPr/>
          <p:nvPr/>
        </p:nvSpPr>
        <p:spPr>
          <a:xfrm>
            <a:off x="2978728" y="4864925"/>
            <a:ext cx="712519" cy="73627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Smiley Face 7"/>
          <p:cNvSpPr/>
          <p:nvPr/>
        </p:nvSpPr>
        <p:spPr>
          <a:xfrm>
            <a:off x="5306292" y="5567548"/>
            <a:ext cx="712519" cy="73627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Smiley Face 8"/>
          <p:cNvSpPr/>
          <p:nvPr/>
        </p:nvSpPr>
        <p:spPr>
          <a:xfrm>
            <a:off x="5306292" y="4831278"/>
            <a:ext cx="712519" cy="73627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Smiley Face 9"/>
          <p:cNvSpPr/>
          <p:nvPr/>
        </p:nvSpPr>
        <p:spPr>
          <a:xfrm>
            <a:off x="6737138" y="2717471"/>
            <a:ext cx="712519" cy="73627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Smiley Face 10"/>
          <p:cNvSpPr/>
          <p:nvPr/>
        </p:nvSpPr>
        <p:spPr>
          <a:xfrm>
            <a:off x="7449657" y="2931226"/>
            <a:ext cx="712519" cy="73627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783771" y="2315688"/>
            <a:ext cx="1074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Plan A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7067733" y="2185060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Plan B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6156673" y="5404514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Plan C</a:t>
            </a:r>
            <a:endParaRPr lang="en-AU" dirty="0"/>
          </a:p>
        </p:txBody>
      </p:sp>
      <p:pic>
        <p:nvPicPr>
          <p:cNvPr id="19" name="Picture 2" descr="C:\Users\holdenl\AppData\Local\Temp\1\johnny-automatic-70s-era-portable-computer-300p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75" y="3883231"/>
            <a:ext cx="1186738" cy="75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holdenl\AppData\Local\Temp\1\johnny-automatic-70s-era-portable-computer-300p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010" y="3667496"/>
            <a:ext cx="1186738" cy="75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holdenl\AppData\Local\Temp\1\johnny-automatic-70s-era-portable-computer-300p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843" y="5114578"/>
            <a:ext cx="1186738" cy="75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>
            <a:stCxn id="19" idx="3"/>
          </p:cNvCxnSpPr>
          <p:nvPr/>
        </p:nvCxnSpPr>
        <p:spPr>
          <a:xfrm flipV="1">
            <a:off x="2452113" y="2646725"/>
            <a:ext cx="1514245" cy="1612307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2" idx="1"/>
          </p:cNvCxnSpPr>
          <p:nvPr/>
        </p:nvCxnSpPr>
        <p:spPr>
          <a:xfrm flipH="1" flipV="1">
            <a:off x="5011387" y="2315688"/>
            <a:ext cx="1789623" cy="1727609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4" idx="0"/>
          </p:cNvCxnSpPr>
          <p:nvPr/>
        </p:nvCxnSpPr>
        <p:spPr>
          <a:xfrm flipV="1">
            <a:off x="4739212" y="3800104"/>
            <a:ext cx="402804" cy="1314474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Wargaming</a:t>
            </a:r>
            <a:endParaRPr lang="en-A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922" y="1509054"/>
            <a:ext cx="3079118" cy="263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miley Face 5"/>
          <p:cNvSpPr/>
          <p:nvPr/>
        </p:nvSpPr>
        <p:spPr>
          <a:xfrm>
            <a:off x="627414" y="5282540"/>
            <a:ext cx="712519" cy="73627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Smiley Face 6"/>
          <p:cNvSpPr/>
          <p:nvPr/>
        </p:nvSpPr>
        <p:spPr>
          <a:xfrm>
            <a:off x="3560619" y="4249387"/>
            <a:ext cx="712519" cy="736270"/>
          </a:xfrm>
          <a:prstGeom prst="smileyFace">
            <a:avLst/>
          </a:prstGeom>
          <a:solidFill>
            <a:srgbClr val="D9DBD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Smiley Face 7"/>
          <p:cNvSpPr/>
          <p:nvPr/>
        </p:nvSpPr>
        <p:spPr>
          <a:xfrm>
            <a:off x="4522520" y="4389912"/>
            <a:ext cx="712519" cy="736270"/>
          </a:xfrm>
          <a:prstGeom prst="smileyFac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Smiley Face 8"/>
          <p:cNvSpPr/>
          <p:nvPr/>
        </p:nvSpPr>
        <p:spPr>
          <a:xfrm>
            <a:off x="5508173" y="4190011"/>
            <a:ext cx="712519" cy="73627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Smiley Face 9"/>
          <p:cNvSpPr/>
          <p:nvPr/>
        </p:nvSpPr>
        <p:spPr>
          <a:xfrm>
            <a:off x="7396349" y="5282540"/>
            <a:ext cx="712519" cy="73627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Smiley Face 10"/>
          <p:cNvSpPr/>
          <p:nvPr/>
        </p:nvSpPr>
        <p:spPr>
          <a:xfrm>
            <a:off x="8273144" y="5489392"/>
            <a:ext cx="712519" cy="73627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Smiley Face 11"/>
          <p:cNvSpPr/>
          <p:nvPr/>
        </p:nvSpPr>
        <p:spPr>
          <a:xfrm>
            <a:off x="8259290" y="4617522"/>
            <a:ext cx="712519" cy="73627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6" name="Group 35"/>
          <p:cNvGrpSpPr/>
          <p:nvPr/>
        </p:nvGrpSpPr>
        <p:grpSpPr>
          <a:xfrm>
            <a:off x="2303814" y="1163783"/>
            <a:ext cx="914400" cy="914400"/>
            <a:chOff x="2303814" y="1163783"/>
            <a:chExt cx="914400" cy="914400"/>
          </a:xfrm>
        </p:grpSpPr>
        <p:sp>
          <p:nvSpPr>
            <p:cNvPr id="13" name="Smiley Face 12"/>
            <p:cNvSpPr/>
            <p:nvPr/>
          </p:nvSpPr>
          <p:spPr>
            <a:xfrm>
              <a:off x="2303814" y="1163783"/>
              <a:ext cx="914400" cy="914400"/>
            </a:xfrm>
            <a:prstGeom prst="smileyFac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443220" y="1721923"/>
              <a:ext cx="635587" cy="207821"/>
              <a:chOff x="2443220" y="1721923"/>
              <a:chExt cx="635587" cy="207821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443220" y="1721923"/>
                <a:ext cx="635587" cy="2018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2553196" y="1787059"/>
                <a:ext cx="415636" cy="142685"/>
              </a:xfrm>
              <a:custGeom>
                <a:avLst/>
                <a:gdLst>
                  <a:gd name="connsiteX0" fmla="*/ 0 w 415636"/>
                  <a:gd name="connsiteY0" fmla="*/ 142685 h 142685"/>
                  <a:gd name="connsiteX1" fmla="*/ 225631 w 415636"/>
                  <a:gd name="connsiteY1" fmla="*/ 181 h 142685"/>
                  <a:gd name="connsiteX2" fmla="*/ 415636 w 415636"/>
                  <a:gd name="connsiteY2" fmla="*/ 118934 h 142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5636" h="142685">
                    <a:moveTo>
                      <a:pt x="0" y="142685"/>
                    </a:moveTo>
                    <a:cubicBezTo>
                      <a:pt x="78179" y="73412"/>
                      <a:pt x="156358" y="4139"/>
                      <a:pt x="225631" y="181"/>
                    </a:cubicBezTo>
                    <a:cubicBezTo>
                      <a:pt x="294904" y="-3777"/>
                      <a:pt x="355270" y="57578"/>
                      <a:pt x="415636" y="118934"/>
                    </a:cubicBezTo>
                  </a:path>
                </a:pathLst>
              </a:cu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4773881" y="5173683"/>
            <a:ext cx="1709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Blue</a:t>
            </a:r>
          </a:p>
          <a:p>
            <a:r>
              <a:rPr lang="en-AU" dirty="0" err="1" smtClean="0"/>
              <a:t>Commaner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6228225" y="4220710"/>
            <a:ext cx="1880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Red</a:t>
            </a:r>
          </a:p>
          <a:p>
            <a:r>
              <a:rPr lang="en-AU" dirty="0" smtClean="0"/>
              <a:t>Commander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3156894" y="5051707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Facilitator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58638" y="541984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Analyst</a:t>
            </a:r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 flipH="1">
            <a:off x="853046" y="1390150"/>
            <a:ext cx="1450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Operator</a:t>
            </a:r>
            <a:endParaRPr lang="en-AU" dirty="0"/>
          </a:p>
        </p:txBody>
      </p:sp>
      <p:sp>
        <p:nvSpPr>
          <p:cNvPr id="25" name="TextBox 24"/>
          <p:cNvSpPr txBox="1"/>
          <p:nvPr/>
        </p:nvSpPr>
        <p:spPr>
          <a:xfrm>
            <a:off x="627415" y="4015103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Adjudicator</a:t>
            </a:r>
            <a:endParaRPr lang="en-AU" dirty="0"/>
          </a:p>
        </p:txBody>
      </p:sp>
      <p:sp>
        <p:nvSpPr>
          <p:cNvPr id="26" name="Smiley Face 25"/>
          <p:cNvSpPr/>
          <p:nvPr/>
        </p:nvSpPr>
        <p:spPr>
          <a:xfrm>
            <a:off x="2404754" y="3877801"/>
            <a:ext cx="712519" cy="73627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Callout 28"/>
          <p:cNvSpPr/>
          <p:nvPr/>
        </p:nvSpPr>
        <p:spPr>
          <a:xfrm>
            <a:off x="5657018" y="3039979"/>
            <a:ext cx="1169719" cy="1009363"/>
          </a:xfrm>
          <a:prstGeom prst="wedgeEllipse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Callout 29"/>
          <p:cNvSpPr/>
          <p:nvPr/>
        </p:nvSpPr>
        <p:spPr>
          <a:xfrm>
            <a:off x="3813837" y="3034589"/>
            <a:ext cx="1169719" cy="1009363"/>
          </a:xfrm>
          <a:prstGeom prst="wedgeEllipse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Callout 30"/>
          <p:cNvSpPr/>
          <p:nvPr/>
        </p:nvSpPr>
        <p:spPr>
          <a:xfrm>
            <a:off x="4773881" y="3211347"/>
            <a:ext cx="1169719" cy="1009363"/>
          </a:xfrm>
          <a:prstGeom prst="wedgeEllipse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Callout 31"/>
          <p:cNvSpPr/>
          <p:nvPr/>
        </p:nvSpPr>
        <p:spPr>
          <a:xfrm>
            <a:off x="2761014" y="2826771"/>
            <a:ext cx="1169719" cy="1009363"/>
          </a:xfrm>
          <a:prstGeom prst="wedgeEllipse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Oval Callout 32"/>
          <p:cNvSpPr/>
          <p:nvPr/>
        </p:nvSpPr>
        <p:spPr>
          <a:xfrm>
            <a:off x="7628703" y="4116819"/>
            <a:ext cx="1169719" cy="1009363"/>
          </a:xfrm>
          <a:prstGeom prst="wedgeEllipse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Oval Callout 33"/>
          <p:cNvSpPr/>
          <p:nvPr/>
        </p:nvSpPr>
        <p:spPr>
          <a:xfrm>
            <a:off x="8259290" y="4389912"/>
            <a:ext cx="1169719" cy="1009363"/>
          </a:xfrm>
          <a:prstGeom prst="wedgeEllipse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7" name="Group 36"/>
          <p:cNvGrpSpPr/>
          <p:nvPr/>
        </p:nvGrpSpPr>
        <p:grpSpPr>
          <a:xfrm>
            <a:off x="596176" y="5263177"/>
            <a:ext cx="774993" cy="774993"/>
            <a:chOff x="2303814" y="1163783"/>
            <a:chExt cx="914400" cy="914400"/>
          </a:xfrm>
        </p:grpSpPr>
        <p:sp>
          <p:nvSpPr>
            <p:cNvPr id="38" name="Smiley Face 37"/>
            <p:cNvSpPr/>
            <p:nvPr/>
          </p:nvSpPr>
          <p:spPr>
            <a:xfrm>
              <a:off x="2303814" y="1163783"/>
              <a:ext cx="914400" cy="914400"/>
            </a:xfrm>
            <a:prstGeom prst="smileyFac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443220" y="1721923"/>
              <a:ext cx="635587" cy="207821"/>
              <a:chOff x="2443220" y="1721923"/>
              <a:chExt cx="635587" cy="207821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2443220" y="1721923"/>
                <a:ext cx="635587" cy="2018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2553196" y="1787059"/>
                <a:ext cx="415636" cy="142685"/>
              </a:xfrm>
              <a:custGeom>
                <a:avLst/>
                <a:gdLst>
                  <a:gd name="connsiteX0" fmla="*/ 0 w 415636"/>
                  <a:gd name="connsiteY0" fmla="*/ 142685 h 142685"/>
                  <a:gd name="connsiteX1" fmla="*/ 225631 w 415636"/>
                  <a:gd name="connsiteY1" fmla="*/ 181 h 142685"/>
                  <a:gd name="connsiteX2" fmla="*/ 415636 w 415636"/>
                  <a:gd name="connsiteY2" fmla="*/ 118934 h 142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5636" h="142685">
                    <a:moveTo>
                      <a:pt x="0" y="142685"/>
                    </a:moveTo>
                    <a:cubicBezTo>
                      <a:pt x="78179" y="73412"/>
                      <a:pt x="156358" y="4139"/>
                      <a:pt x="225631" y="181"/>
                    </a:cubicBezTo>
                    <a:cubicBezTo>
                      <a:pt x="294904" y="-3777"/>
                      <a:pt x="355270" y="57578"/>
                      <a:pt x="415636" y="118934"/>
                    </a:cubicBezTo>
                  </a:path>
                </a:pathLst>
              </a:cu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42" name="Smiley Face 41"/>
          <p:cNvSpPr/>
          <p:nvPr/>
        </p:nvSpPr>
        <p:spPr>
          <a:xfrm>
            <a:off x="1947554" y="2803001"/>
            <a:ext cx="712519" cy="73627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TextBox 42"/>
          <p:cNvSpPr txBox="1"/>
          <p:nvPr/>
        </p:nvSpPr>
        <p:spPr>
          <a:xfrm>
            <a:off x="627414" y="2570971"/>
            <a:ext cx="1212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dirty="0" smtClean="0"/>
              <a:t>Subject</a:t>
            </a:r>
          </a:p>
          <a:p>
            <a:pPr algn="r"/>
            <a:r>
              <a:rPr lang="en-AU" dirty="0" smtClean="0"/>
              <a:t>Matter</a:t>
            </a:r>
          </a:p>
          <a:p>
            <a:pPr algn="r"/>
            <a:r>
              <a:rPr lang="en-AU" dirty="0" smtClean="0"/>
              <a:t>Expert</a:t>
            </a:r>
            <a:endParaRPr lang="en-AU" dirty="0"/>
          </a:p>
        </p:txBody>
      </p:sp>
      <p:sp>
        <p:nvSpPr>
          <p:cNvPr id="28" name="Oval Callout 27"/>
          <p:cNvSpPr/>
          <p:nvPr/>
        </p:nvSpPr>
        <p:spPr>
          <a:xfrm>
            <a:off x="2205842" y="1923806"/>
            <a:ext cx="1169719" cy="1009363"/>
          </a:xfrm>
          <a:prstGeom prst="wedgeEllipse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4" grpId="0" animBg="1"/>
      <p:bldP spid="34" grpId="1" animBg="1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Wargaming</a:t>
            </a:r>
            <a:endParaRPr lang="en-A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922" y="1509054"/>
            <a:ext cx="3079118" cy="263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miley Face 5"/>
          <p:cNvSpPr/>
          <p:nvPr/>
        </p:nvSpPr>
        <p:spPr>
          <a:xfrm>
            <a:off x="627414" y="5282540"/>
            <a:ext cx="712519" cy="73627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Smiley Face 6"/>
          <p:cNvSpPr/>
          <p:nvPr/>
        </p:nvSpPr>
        <p:spPr>
          <a:xfrm>
            <a:off x="3560619" y="4249387"/>
            <a:ext cx="712519" cy="736270"/>
          </a:xfrm>
          <a:prstGeom prst="smileyFace">
            <a:avLst/>
          </a:prstGeom>
          <a:solidFill>
            <a:srgbClr val="D9DBD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Smiley Face 7"/>
          <p:cNvSpPr/>
          <p:nvPr/>
        </p:nvSpPr>
        <p:spPr>
          <a:xfrm>
            <a:off x="4522520" y="4389912"/>
            <a:ext cx="712519" cy="736270"/>
          </a:xfrm>
          <a:prstGeom prst="smileyFac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Smiley Face 8"/>
          <p:cNvSpPr/>
          <p:nvPr/>
        </p:nvSpPr>
        <p:spPr>
          <a:xfrm>
            <a:off x="5508173" y="4190011"/>
            <a:ext cx="712519" cy="73627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Smiley Face 9"/>
          <p:cNvSpPr/>
          <p:nvPr/>
        </p:nvSpPr>
        <p:spPr>
          <a:xfrm>
            <a:off x="7396349" y="5282540"/>
            <a:ext cx="712519" cy="73627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Smiley Face 10"/>
          <p:cNvSpPr/>
          <p:nvPr/>
        </p:nvSpPr>
        <p:spPr>
          <a:xfrm>
            <a:off x="8273144" y="5489392"/>
            <a:ext cx="712519" cy="73627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Smiley Face 11"/>
          <p:cNvSpPr/>
          <p:nvPr/>
        </p:nvSpPr>
        <p:spPr>
          <a:xfrm>
            <a:off x="8259290" y="4617522"/>
            <a:ext cx="712519" cy="73627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6" name="Group 35"/>
          <p:cNvGrpSpPr/>
          <p:nvPr/>
        </p:nvGrpSpPr>
        <p:grpSpPr>
          <a:xfrm>
            <a:off x="2303814" y="1163783"/>
            <a:ext cx="914400" cy="914400"/>
            <a:chOff x="2303814" y="1163783"/>
            <a:chExt cx="914400" cy="914400"/>
          </a:xfrm>
        </p:grpSpPr>
        <p:sp>
          <p:nvSpPr>
            <p:cNvPr id="13" name="Smiley Face 12"/>
            <p:cNvSpPr/>
            <p:nvPr/>
          </p:nvSpPr>
          <p:spPr>
            <a:xfrm>
              <a:off x="2303814" y="1163783"/>
              <a:ext cx="914400" cy="914400"/>
            </a:xfrm>
            <a:prstGeom prst="smileyFac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443220" y="1721923"/>
              <a:ext cx="635587" cy="207821"/>
              <a:chOff x="2443220" y="1721923"/>
              <a:chExt cx="635587" cy="207821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443220" y="1721923"/>
                <a:ext cx="635587" cy="2018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2553196" y="1787059"/>
                <a:ext cx="415636" cy="142685"/>
              </a:xfrm>
              <a:custGeom>
                <a:avLst/>
                <a:gdLst>
                  <a:gd name="connsiteX0" fmla="*/ 0 w 415636"/>
                  <a:gd name="connsiteY0" fmla="*/ 142685 h 142685"/>
                  <a:gd name="connsiteX1" fmla="*/ 225631 w 415636"/>
                  <a:gd name="connsiteY1" fmla="*/ 181 h 142685"/>
                  <a:gd name="connsiteX2" fmla="*/ 415636 w 415636"/>
                  <a:gd name="connsiteY2" fmla="*/ 118934 h 142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5636" h="142685">
                    <a:moveTo>
                      <a:pt x="0" y="142685"/>
                    </a:moveTo>
                    <a:cubicBezTo>
                      <a:pt x="78179" y="73412"/>
                      <a:pt x="156358" y="4139"/>
                      <a:pt x="225631" y="181"/>
                    </a:cubicBezTo>
                    <a:cubicBezTo>
                      <a:pt x="294904" y="-3777"/>
                      <a:pt x="355270" y="57578"/>
                      <a:pt x="415636" y="118934"/>
                    </a:cubicBezTo>
                  </a:path>
                </a:pathLst>
              </a:cu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4773881" y="5173683"/>
            <a:ext cx="1709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Blue</a:t>
            </a:r>
          </a:p>
          <a:p>
            <a:r>
              <a:rPr lang="en-AU" dirty="0" err="1" smtClean="0"/>
              <a:t>Commaner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6228225" y="4220710"/>
            <a:ext cx="1880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Red</a:t>
            </a:r>
          </a:p>
          <a:p>
            <a:r>
              <a:rPr lang="en-AU" dirty="0" smtClean="0"/>
              <a:t>Commander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3156894" y="5051707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Facilitator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58638" y="541984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Analyst</a:t>
            </a:r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 flipH="1">
            <a:off x="853046" y="1390150"/>
            <a:ext cx="1450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Operator</a:t>
            </a:r>
            <a:endParaRPr lang="en-AU" dirty="0"/>
          </a:p>
        </p:txBody>
      </p:sp>
      <p:sp>
        <p:nvSpPr>
          <p:cNvPr id="23" name="Smiley Face 22"/>
          <p:cNvSpPr/>
          <p:nvPr/>
        </p:nvSpPr>
        <p:spPr>
          <a:xfrm>
            <a:off x="1947554" y="2803001"/>
            <a:ext cx="712519" cy="73627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627414" y="2570971"/>
            <a:ext cx="1212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dirty="0" smtClean="0"/>
              <a:t>Subject</a:t>
            </a:r>
          </a:p>
          <a:p>
            <a:pPr algn="r"/>
            <a:r>
              <a:rPr lang="en-AU" dirty="0" smtClean="0"/>
              <a:t>Matter</a:t>
            </a:r>
          </a:p>
          <a:p>
            <a:pPr algn="r"/>
            <a:r>
              <a:rPr lang="en-AU" dirty="0" smtClean="0"/>
              <a:t>Expert</a:t>
            </a:r>
            <a:endParaRPr lang="en-AU" dirty="0"/>
          </a:p>
        </p:txBody>
      </p:sp>
      <p:sp>
        <p:nvSpPr>
          <p:cNvPr id="25" name="TextBox 24"/>
          <p:cNvSpPr txBox="1"/>
          <p:nvPr/>
        </p:nvSpPr>
        <p:spPr>
          <a:xfrm>
            <a:off x="627415" y="4015103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Adjudicator</a:t>
            </a:r>
            <a:endParaRPr lang="en-AU" dirty="0"/>
          </a:p>
        </p:txBody>
      </p:sp>
      <p:sp>
        <p:nvSpPr>
          <p:cNvPr id="26" name="Smiley Face 25"/>
          <p:cNvSpPr/>
          <p:nvPr/>
        </p:nvSpPr>
        <p:spPr>
          <a:xfrm>
            <a:off x="2404754" y="3877801"/>
            <a:ext cx="712519" cy="73627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7" name="Group 36"/>
          <p:cNvGrpSpPr/>
          <p:nvPr/>
        </p:nvGrpSpPr>
        <p:grpSpPr>
          <a:xfrm>
            <a:off x="596176" y="5263177"/>
            <a:ext cx="774993" cy="774993"/>
            <a:chOff x="2303814" y="1163783"/>
            <a:chExt cx="914400" cy="914400"/>
          </a:xfrm>
        </p:grpSpPr>
        <p:sp>
          <p:nvSpPr>
            <p:cNvPr id="38" name="Smiley Face 37"/>
            <p:cNvSpPr/>
            <p:nvPr/>
          </p:nvSpPr>
          <p:spPr>
            <a:xfrm>
              <a:off x="2303814" y="1163783"/>
              <a:ext cx="914400" cy="914400"/>
            </a:xfrm>
            <a:prstGeom prst="smileyFac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443220" y="1721923"/>
              <a:ext cx="635587" cy="207821"/>
              <a:chOff x="2443220" y="1721923"/>
              <a:chExt cx="635587" cy="207821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2443220" y="1721923"/>
                <a:ext cx="635587" cy="2018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2553196" y="1787059"/>
                <a:ext cx="415636" cy="142685"/>
              </a:xfrm>
              <a:custGeom>
                <a:avLst/>
                <a:gdLst>
                  <a:gd name="connsiteX0" fmla="*/ 0 w 415636"/>
                  <a:gd name="connsiteY0" fmla="*/ 142685 h 142685"/>
                  <a:gd name="connsiteX1" fmla="*/ 225631 w 415636"/>
                  <a:gd name="connsiteY1" fmla="*/ 181 h 142685"/>
                  <a:gd name="connsiteX2" fmla="*/ 415636 w 415636"/>
                  <a:gd name="connsiteY2" fmla="*/ 118934 h 142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5636" h="142685">
                    <a:moveTo>
                      <a:pt x="0" y="142685"/>
                    </a:moveTo>
                    <a:cubicBezTo>
                      <a:pt x="78179" y="73412"/>
                      <a:pt x="156358" y="4139"/>
                      <a:pt x="225631" y="181"/>
                    </a:cubicBezTo>
                    <a:cubicBezTo>
                      <a:pt x="294904" y="-3777"/>
                      <a:pt x="355270" y="57578"/>
                      <a:pt x="415636" y="118934"/>
                    </a:cubicBezTo>
                  </a:path>
                </a:pathLst>
              </a:cu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 rot="20522254">
            <a:off x="449628" y="2801620"/>
            <a:ext cx="8494633" cy="1200329"/>
          </a:xfrm>
          <a:prstGeom prst="rect">
            <a:avLst/>
          </a:prstGeom>
          <a:solidFill>
            <a:schemeClr val="bg1">
              <a:alpha val="60000"/>
            </a:schemeClr>
          </a:solidFill>
          <a:ln w="603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AU" sz="7200" dirty="0" smtClean="0">
                <a:solidFill>
                  <a:srgbClr val="FF0000"/>
                </a:solidFill>
              </a:rPr>
              <a:t>Needs Improvement</a:t>
            </a:r>
            <a:endParaRPr lang="en-AU" sz="7200" dirty="0">
              <a:solidFill>
                <a:srgbClr val="FF0000"/>
              </a:solidFill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77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Wargaming</a:t>
            </a:r>
            <a:endParaRPr lang="en-A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47" y="1794054"/>
            <a:ext cx="3079118" cy="263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miley Face 5"/>
          <p:cNvSpPr/>
          <p:nvPr/>
        </p:nvSpPr>
        <p:spPr>
          <a:xfrm>
            <a:off x="627414" y="5282540"/>
            <a:ext cx="712519" cy="73627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Smiley Face 6"/>
          <p:cNvSpPr/>
          <p:nvPr/>
        </p:nvSpPr>
        <p:spPr>
          <a:xfrm>
            <a:off x="2978744" y="4534387"/>
            <a:ext cx="712519" cy="736270"/>
          </a:xfrm>
          <a:prstGeom prst="smileyFace">
            <a:avLst/>
          </a:prstGeom>
          <a:solidFill>
            <a:srgbClr val="D9DBD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Smiley Face 7"/>
          <p:cNvSpPr/>
          <p:nvPr/>
        </p:nvSpPr>
        <p:spPr>
          <a:xfrm>
            <a:off x="3940645" y="4674912"/>
            <a:ext cx="712519" cy="736270"/>
          </a:xfrm>
          <a:prstGeom prst="smileyFac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Smiley Face 8"/>
          <p:cNvSpPr/>
          <p:nvPr/>
        </p:nvSpPr>
        <p:spPr>
          <a:xfrm>
            <a:off x="4926298" y="4475011"/>
            <a:ext cx="712519" cy="73627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Smiley Face 9"/>
          <p:cNvSpPr/>
          <p:nvPr/>
        </p:nvSpPr>
        <p:spPr>
          <a:xfrm>
            <a:off x="8108868" y="2919350"/>
            <a:ext cx="712519" cy="73627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Smiley Face 10"/>
          <p:cNvSpPr/>
          <p:nvPr/>
        </p:nvSpPr>
        <p:spPr>
          <a:xfrm>
            <a:off x="8108868" y="4698439"/>
            <a:ext cx="712519" cy="73627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Smiley Face 11"/>
          <p:cNvSpPr/>
          <p:nvPr/>
        </p:nvSpPr>
        <p:spPr>
          <a:xfrm>
            <a:off x="8108868" y="1189498"/>
            <a:ext cx="712519" cy="73627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Smiley Face 12"/>
          <p:cNvSpPr/>
          <p:nvPr/>
        </p:nvSpPr>
        <p:spPr>
          <a:xfrm>
            <a:off x="1721939" y="1448783"/>
            <a:ext cx="914400" cy="91440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4" name="Group 13"/>
          <p:cNvGrpSpPr/>
          <p:nvPr/>
        </p:nvGrpSpPr>
        <p:grpSpPr>
          <a:xfrm>
            <a:off x="1861345" y="2006923"/>
            <a:ext cx="635587" cy="207821"/>
            <a:chOff x="2443220" y="1721923"/>
            <a:chExt cx="635587" cy="207821"/>
          </a:xfrm>
        </p:grpSpPr>
        <p:sp>
          <p:nvSpPr>
            <p:cNvPr id="15" name="Rectangle 14"/>
            <p:cNvSpPr/>
            <p:nvPr/>
          </p:nvSpPr>
          <p:spPr>
            <a:xfrm>
              <a:off x="2443220" y="1721923"/>
              <a:ext cx="635587" cy="2018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553196" y="1787059"/>
              <a:ext cx="415636" cy="142685"/>
            </a:xfrm>
            <a:custGeom>
              <a:avLst/>
              <a:gdLst>
                <a:gd name="connsiteX0" fmla="*/ 0 w 415636"/>
                <a:gd name="connsiteY0" fmla="*/ 142685 h 142685"/>
                <a:gd name="connsiteX1" fmla="*/ 225631 w 415636"/>
                <a:gd name="connsiteY1" fmla="*/ 181 h 142685"/>
                <a:gd name="connsiteX2" fmla="*/ 415636 w 415636"/>
                <a:gd name="connsiteY2" fmla="*/ 118934 h 142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5636" h="142685">
                  <a:moveTo>
                    <a:pt x="0" y="142685"/>
                  </a:moveTo>
                  <a:cubicBezTo>
                    <a:pt x="78179" y="73412"/>
                    <a:pt x="156358" y="4139"/>
                    <a:pt x="225631" y="181"/>
                  </a:cubicBezTo>
                  <a:cubicBezTo>
                    <a:pt x="294904" y="-3777"/>
                    <a:pt x="355270" y="57578"/>
                    <a:pt x="415636" y="118934"/>
                  </a:cubicBez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358638" y="541984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Analyst</a:t>
            </a:r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 flipH="1">
            <a:off x="271171" y="1675150"/>
            <a:ext cx="1450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Operator</a:t>
            </a:r>
            <a:endParaRPr lang="en-AU" dirty="0"/>
          </a:p>
        </p:txBody>
      </p:sp>
      <p:sp>
        <p:nvSpPr>
          <p:cNvPr id="23" name="Smiley Face 22"/>
          <p:cNvSpPr/>
          <p:nvPr/>
        </p:nvSpPr>
        <p:spPr>
          <a:xfrm>
            <a:off x="1365679" y="3088001"/>
            <a:ext cx="712519" cy="73627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Smiley Face 25"/>
          <p:cNvSpPr/>
          <p:nvPr/>
        </p:nvSpPr>
        <p:spPr>
          <a:xfrm>
            <a:off x="1822879" y="4162801"/>
            <a:ext cx="712519" cy="73627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7" name="Group 36"/>
          <p:cNvGrpSpPr/>
          <p:nvPr/>
        </p:nvGrpSpPr>
        <p:grpSpPr>
          <a:xfrm>
            <a:off x="596176" y="5263177"/>
            <a:ext cx="774993" cy="774993"/>
            <a:chOff x="2303814" y="1163783"/>
            <a:chExt cx="914400" cy="914400"/>
          </a:xfrm>
        </p:grpSpPr>
        <p:sp>
          <p:nvSpPr>
            <p:cNvPr id="38" name="Smiley Face 37"/>
            <p:cNvSpPr/>
            <p:nvPr/>
          </p:nvSpPr>
          <p:spPr>
            <a:xfrm>
              <a:off x="2303814" y="1163783"/>
              <a:ext cx="914400" cy="914400"/>
            </a:xfrm>
            <a:prstGeom prst="smileyFac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443220" y="1721923"/>
              <a:ext cx="635587" cy="207821"/>
              <a:chOff x="2443220" y="1721923"/>
              <a:chExt cx="635587" cy="207821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2443220" y="1721923"/>
                <a:ext cx="635587" cy="2018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2553196" y="1787059"/>
                <a:ext cx="415636" cy="142685"/>
              </a:xfrm>
              <a:custGeom>
                <a:avLst/>
                <a:gdLst>
                  <a:gd name="connsiteX0" fmla="*/ 0 w 415636"/>
                  <a:gd name="connsiteY0" fmla="*/ 142685 h 142685"/>
                  <a:gd name="connsiteX1" fmla="*/ 225631 w 415636"/>
                  <a:gd name="connsiteY1" fmla="*/ 181 h 142685"/>
                  <a:gd name="connsiteX2" fmla="*/ 415636 w 415636"/>
                  <a:gd name="connsiteY2" fmla="*/ 118934 h 142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5636" h="142685">
                    <a:moveTo>
                      <a:pt x="0" y="142685"/>
                    </a:moveTo>
                    <a:cubicBezTo>
                      <a:pt x="78179" y="73412"/>
                      <a:pt x="156358" y="4139"/>
                      <a:pt x="225631" y="181"/>
                    </a:cubicBezTo>
                    <a:cubicBezTo>
                      <a:pt x="294904" y="-3777"/>
                      <a:pt x="355270" y="57578"/>
                      <a:pt x="415636" y="118934"/>
                    </a:cubicBezTo>
                  </a:path>
                </a:pathLst>
              </a:cu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pic>
        <p:nvPicPr>
          <p:cNvPr id="7170" name="Picture 2" descr="C:\Users\holdenl\AppData\Local\Temp\1\johnny-automatic-70s-era-portable-computer-300p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935" y="1255322"/>
            <a:ext cx="1186738" cy="75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holdenl\AppData\Local\Temp\1\johnny-automatic-70s-era-portable-computer-300p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335" y="2919350"/>
            <a:ext cx="1186738" cy="75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holdenl\AppData\Local\Temp\1\johnny-automatic-70s-era-portable-computer-300p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312" y="4698439"/>
            <a:ext cx="1186738" cy="75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4368157" y="1908420"/>
            <a:ext cx="914400" cy="612648"/>
          </a:xfrm>
          <a:prstGeom prst="wedgeRect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Rectangular Callout 34"/>
          <p:cNvSpPr/>
          <p:nvPr/>
        </p:nvSpPr>
        <p:spPr>
          <a:xfrm>
            <a:off x="3950894" y="3161112"/>
            <a:ext cx="914400" cy="612648"/>
          </a:xfrm>
          <a:prstGeom prst="wedgeRect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9" name="Group 28"/>
          <p:cNvGrpSpPr/>
          <p:nvPr/>
        </p:nvGrpSpPr>
        <p:grpSpPr>
          <a:xfrm>
            <a:off x="6588535" y="3032400"/>
            <a:ext cx="1246910" cy="585618"/>
            <a:chOff x="5830784" y="3463868"/>
            <a:chExt cx="1246910" cy="585618"/>
          </a:xfrm>
        </p:grpSpPr>
        <p:sp>
          <p:nvSpPr>
            <p:cNvPr id="5" name="Rectangle 4"/>
            <p:cNvSpPr/>
            <p:nvPr/>
          </p:nvSpPr>
          <p:spPr>
            <a:xfrm>
              <a:off x="5830784" y="3467436"/>
              <a:ext cx="1246910" cy="5820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30784" y="346386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A</a:t>
              </a:r>
              <a:endParaRPr lang="en-AU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260130" y="3584370"/>
              <a:ext cx="62345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260130" y="3773054"/>
              <a:ext cx="62345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260130" y="3867395"/>
              <a:ext cx="62345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260130" y="3678712"/>
              <a:ext cx="62345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5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17 -0.09944 L 5.55556E-7 -7.58557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58" y="4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89 0.2204 L 1.94444E-6 -2.95097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4" y="-11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82054E-6 L -0.26494 -0.1600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80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5" grpId="0" animBg="1"/>
      <p:bldP spid="3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Seminar Wargaming</a:t>
            </a:r>
            <a:endParaRPr lang="en-A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4246"/>
            <a:ext cx="9144000" cy="487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877053" y="4850249"/>
            <a:ext cx="2266951" cy="701677"/>
            <a:chOff x="4332" y="3203"/>
            <a:chExt cx="1428" cy="442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 flipH="1" flipV="1">
              <a:off x="4332" y="3294"/>
              <a:ext cx="635" cy="91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4711" y="3203"/>
              <a:ext cx="104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r>
                <a:rPr lang="en-AU">
                  <a:solidFill>
                    <a:schemeClr val="bg1"/>
                  </a:solidFill>
                </a:rPr>
                <a:t>Blue</a:t>
              </a:r>
              <a:r>
                <a:rPr lang="en-AU">
                  <a:solidFill>
                    <a:srgbClr val="0000FF"/>
                  </a:solidFill>
                </a:rPr>
                <a:t> </a:t>
              </a:r>
              <a:r>
                <a:rPr lang="en-AU">
                  <a:solidFill>
                    <a:schemeClr val="bg1"/>
                  </a:solidFill>
                </a:rPr>
                <a:t>Commander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092950" y="2041946"/>
            <a:ext cx="1736725" cy="720725"/>
            <a:chOff x="4468" y="1434"/>
            <a:chExt cx="1094" cy="454"/>
          </a:xfrm>
        </p:grpSpPr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4604" y="1434"/>
              <a:ext cx="958" cy="25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r>
                <a:rPr lang="en-AU">
                  <a:solidFill>
                    <a:schemeClr val="tx1"/>
                  </a:solidFill>
                </a:rPr>
                <a:t>Adjudicator</a:t>
              </a:r>
            </a:p>
          </p:txBody>
        </p: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 flipH="1">
              <a:off x="4468" y="1661"/>
              <a:ext cx="272" cy="2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" y="5282040"/>
            <a:ext cx="2411413" cy="846138"/>
            <a:chOff x="0" y="3475"/>
            <a:chExt cx="1519" cy="533"/>
          </a:xfrm>
        </p:grpSpPr>
        <p:sp>
          <p:nvSpPr>
            <p:cNvPr id="12" name="Line 27"/>
            <p:cNvSpPr>
              <a:spLocks noChangeShapeType="1"/>
            </p:cNvSpPr>
            <p:nvPr/>
          </p:nvSpPr>
          <p:spPr bwMode="auto">
            <a:xfrm flipV="1">
              <a:off x="1247" y="3475"/>
              <a:ext cx="272" cy="318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>
              <a:off x="0" y="3566"/>
              <a:ext cx="127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r>
                <a:rPr lang="en-AU">
                  <a:solidFill>
                    <a:schemeClr val="bg1"/>
                  </a:solidFill>
                </a:rPr>
                <a:t>Round-table game</a:t>
              </a:r>
              <a:br>
                <a:rPr lang="en-AU">
                  <a:solidFill>
                    <a:schemeClr val="bg1"/>
                  </a:solidFill>
                </a:rPr>
              </a:br>
              <a:r>
                <a:rPr lang="en-AU">
                  <a:solidFill>
                    <a:schemeClr val="bg1"/>
                  </a:solidFill>
                </a:rPr>
                <a:t>(with shared map)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724526" y="1465686"/>
            <a:ext cx="3259139" cy="1223963"/>
            <a:chOff x="3606" y="1071"/>
            <a:chExt cx="2053" cy="771"/>
          </a:xfrm>
        </p:grpSpPr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923" y="1071"/>
              <a:ext cx="1095" cy="25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r>
                <a:rPr lang="en-AU">
                  <a:solidFill>
                    <a:schemeClr val="tx1"/>
                  </a:solidFill>
                </a:rPr>
                <a:t>BOS Staff</a:t>
              </a:r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 flipH="1">
              <a:off x="3606" y="1207"/>
              <a:ext cx="317" cy="27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966" y="1191"/>
              <a:ext cx="693" cy="651"/>
            </a:xfrm>
            <a:custGeom>
              <a:avLst/>
              <a:gdLst>
                <a:gd name="T0" fmla="*/ 0 w 693"/>
                <a:gd name="T1" fmla="*/ 0 h 651"/>
                <a:gd name="T2" fmla="*/ 693 w 693"/>
                <a:gd name="T3" fmla="*/ 132 h 651"/>
                <a:gd name="T4" fmla="*/ 681 w 693"/>
                <a:gd name="T5" fmla="*/ 651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3" h="651">
                  <a:moveTo>
                    <a:pt x="0" y="0"/>
                  </a:moveTo>
                  <a:lnTo>
                    <a:pt x="693" y="132"/>
                  </a:lnTo>
                  <a:lnTo>
                    <a:pt x="681" y="651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203450" y="1394246"/>
            <a:ext cx="2809875" cy="823913"/>
            <a:chOff x="1388" y="1026"/>
            <a:chExt cx="1770" cy="519"/>
          </a:xfrm>
        </p:grpSpPr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1882" y="1026"/>
              <a:ext cx="1276" cy="25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r>
                <a:rPr lang="en-AU">
                  <a:solidFill>
                    <a:schemeClr val="tx1"/>
                  </a:solidFill>
                </a:rPr>
                <a:t>Analysts</a:t>
              </a: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388" y="1126"/>
              <a:ext cx="549" cy="419"/>
            </a:xfrm>
            <a:custGeom>
              <a:avLst/>
              <a:gdLst>
                <a:gd name="T0" fmla="*/ 549 w 549"/>
                <a:gd name="T1" fmla="*/ 0 h 419"/>
                <a:gd name="T2" fmla="*/ 0 w 549"/>
                <a:gd name="T3" fmla="*/ 91 h 419"/>
                <a:gd name="T4" fmla="*/ 0 w 549"/>
                <a:gd name="T5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9" h="419">
                  <a:moveTo>
                    <a:pt x="549" y="0"/>
                  </a:moveTo>
                  <a:lnTo>
                    <a:pt x="0" y="91"/>
                  </a:lnTo>
                  <a:lnTo>
                    <a:pt x="0" y="419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</p:grpSp>
      <p:sp>
        <p:nvSpPr>
          <p:cNvPr id="21" name="Line 5"/>
          <p:cNvSpPr>
            <a:spLocks noChangeShapeType="1"/>
          </p:cNvSpPr>
          <p:nvPr/>
        </p:nvSpPr>
        <p:spPr bwMode="auto">
          <a:xfrm flipH="1">
            <a:off x="4356100" y="1754609"/>
            <a:ext cx="71438" cy="7921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sz="2000" b="1" kern="1200">
                <a:solidFill>
                  <a:srgbClr val="FF0000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2000" b="1" kern="1200">
                <a:solidFill>
                  <a:srgbClr val="FF0000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2000" b="1" kern="1200">
                <a:solidFill>
                  <a:srgbClr val="FF0000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2000" b="1" kern="1200">
                <a:solidFill>
                  <a:srgbClr val="FF0000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2000" b="1" kern="1200">
                <a:solidFill>
                  <a:srgbClr val="FF0000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FF0000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FF0000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FF0000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FF0000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endParaRPr lang="en-AU"/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1438" y="1394246"/>
            <a:ext cx="1665287" cy="1079500"/>
            <a:chOff x="45" y="1026"/>
            <a:chExt cx="1049" cy="680"/>
          </a:xfrm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45" y="1026"/>
              <a:ext cx="1049" cy="44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r>
                <a:rPr lang="en-AU" dirty="0">
                  <a:solidFill>
                    <a:schemeClr val="tx1"/>
                  </a:solidFill>
                </a:rPr>
                <a:t>Red Commander</a:t>
              </a:r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 flipH="1">
              <a:off x="431" y="1434"/>
              <a:ext cx="90" cy="27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50000"/>
                </a:spcBef>
                <a:spcAft>
                  <a:spcPct val="0"/>
                </a:spcAft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FF0000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</p:grp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Collaboration Improvements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Direct interface to tool</a:t>
            </a:r>
          </a:p>
          <a:p>
            <a:r>
              <a:rPr lang="en-AU" dirty="0" smtClean="0"/>
              <a:t>Shared data environment</a:t>
            </a:r>
          </a:p>
          <a:p>
            <a:r>
              <a:rPr lang="en-AU" dirty="0" smtClean="0"/>
              <a:t>More captured data</a:t>
            </a:r>
          </a:p>
          <a:p>
            <a:pPr lvl="1"/>
            <a:r>
              <a:rPr lang="en-AU" dirty="0" smtClean="0"/>
              <a:t>Better analysis</a:t>
            </a:r>
            <a:endParaRPr lang="en-AU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Goal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848" y="2686421"/>
            <a:ext cx="7748016" cy="2287915"/>
          </a:xfrm>
        </p:spPr>
        <p:txBody>
          <a:bodyPr/>
          <a:lstStyle/>
          <a:p>
            <a:pPr marL="0" indent="0" algn="ctr">
              <a:buNone/>
            </a:pPr>
            <a:r>
              <a:rPr lang="en-AU" sz="6000" dirty="0" smtClean="0"/>
              <a:t>Simple data entry</a:t>
            </a:r>
            <a:endParaRPr lang="en-AU" sz="60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Changing Graphics</a:t>
            </a:r>
            <a:endParaRPr lang="en-A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21" y="1242135"/>
            <a:ext cx="36385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893" y="1242135"/>
            <a:ext cx="36480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7426" y="3860170"/>
            <a:ext cx="4995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Decided to Bypass instead of Clear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104395" y="4465127"/>
            <a:ext cx="3578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Select Bypass graphic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104395" y="4896106"/>
            <a:ext cx="7346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Draw over old graphic (or manually enter location)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04395" y="5327085"/>
            <a:ext cx="3015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Delete old graphic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104395" y="5758065"/>
            <a:ext cx="4503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Reset unit to plan connection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 rot="20522254">
            <a:off x="372576" y="4295942"/>
            <a:ext cx="8494633" cy="1200329"/>
          </a:xfrm>
          <a:prstGeom prst="rect">
            <a:avLst/>
          </a:prstGeom>
          <a:solidFill>
            <a:schemeClr val="bg1">
              <a:alpha val="60000"/>
            </a:schemeClr>
          </a:solidFill>
          <a:ln w="603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AU" sz="7200" dirty="0" smtClean="0">
                <a:solidFill>
                  <a:srgbClr val="FF0000"/>
                </a:solidFill>
              </a:rPr>
              <a:t>Needs Improvement</a:t>
            </a:r>
            <a:endParaRPr lang="en-AU" sz="7200" dirty="0">
              <a:solidFill>
                <a:srgbClr val="FF000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792687" y="4762005"/>
            <a:ext cx="1238322" cy="1484416"/>
            <a:chOff x="6792687" y="4762005"/>
            <a:chExt cx="1238322" cy="1484416"/>
          </a:xfrm>
        </p:grpSpPr>
        <p:sp>
          <p:nvSpPr>
            <p:cNvPr id="15" name="Rectangle 14"/>
            <p:cNvSpPr/>
            <p:nvPr/>
          </p:nvSpPr>
          <p:spPr>
            <a:xfrm>
              <a:off x="6792687" y="4762005"/>
              <a:ext cx="1238322" cy="148441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36450" y="4855479"/>
              <a:ext cx="768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Line</a:t>
              </a:r>
              <a:endParaRPr lang="en-A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36450" y="5717862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Clear</a:t>
              </a:r>
              <a:endParaRPr lang="en-A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36450" y="5286670"/>
              <a:ext cx="1194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Bypass</a:t>
              </a:r>
              <a:endParaRPr lang="en-AU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Changing Graphics</a:t>
            </a:r>
            <a:endParaRPr lang="en-A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21" y="1242135"/>
            <a:ext cx="5935308" cy="417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" y="1242000"/>
            <a:ext cx="6109873" cy="41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486400" y="4120738"/>
            <a:ext cx="1350050" cy="1469482"/>
            <a:chOff x="5486400" y="4120738"/>
            <a:chExt cx="1350050" cy="1469482"/>
          </a:xfrm>
        </p:grpSpPr>
        <p:sp>
          <p:nvSpPr>
            <p:cNvPr id="9" name="Rectangle 8"/>
            <p:cNvSpPr/>
            <p:nvPr/>
          </p:nvSpPr>
          <p:spPr>
            <a:xfrm>
              <a:off x="5486400" y="4120738"/>
              <a:ext cx="1306286" cy="14694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6400" y="4210539"/>
              <a:ext cx="13500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Rename</a:t>
              </a:r>
              <a:endParaRPr lang="en-A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86400" y="4669547"/>
              <a:ext cx="8174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Task</a:t>
              </a:r>
              <a:endParaRPr lang="en-AU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6400" y="5128555"/>
              <a:ext cx="1075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Delete</a:t>
              </a:r>
              <a:endParaRPr lang="en-AU" dirty="0"/>
            </a:p>
          </p:txBody>
        </p:sp>
      </p:grpSp>
      <p:sp>
        <p:nvSpPr>
          <p:cNvPr id="3" name="Up Arrow 2"/>
          <p:cNvSpPr/>
          <p:nvPr/>
        </p:nvSpPr>
        <p:spPr>
          <a:xfrm rot="18791901">
            <a:off x="3144613" y="5407179"/>
            <a:ext cx="320634" cy="409073"/>
          </a:xfrm>
          <a:prstGeom prst="up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3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6.47549E-8 L 0.12361 -6.47549E-8 C 0.17917 -6.47549E-8 0.24739 -0.05365 0.24739 -0.09667 L 0.24739 -0.19265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61" y="-9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39 -0.19265 L 0.35399 -0.10338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4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399 -0.10338 L 0.49687 -0.0055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4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Icon zoom</a:t>
            </a:r>
            <a:endParaRPr lang="en-A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724" y="1342800"/>
            <a:ext cx="5467892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>
            <a:off x="7980218" y="2018805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7446520" y="3221135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Zoom Out</a:t>
            </a:r>
            <a:endParaRPr lang="en-AU" dirty="0"/>
          </a:p>
        </p:txBody>
      </p:sp>
      <p:pic>
        <p:nvPicPr>
          <p:cNvPr id="409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724" y="1342800"/>
            <a:ext cx="572400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20522254">
            <a:off x="170696" y="2752149"/>
            <a:ext cx="8494633" cy="1200329"/>
          </a:xfrm>
          <a:prstGeom prst="rect">
            <a:avLst/>
          </a:prstGeom>
          <a:solidFill>
            <a:schemeClr val="bg1">
              <a:alpha val="60000"/>
            </a:schemeClr>
          </a:solidFill>
          <a:ln w="603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AU" sz="7200" dirty="0" smtClean="0">
                <a:solidFill>
                  <a:srgbClr val="FF0000"/>
                </a:solidFill>
              </a:rPr>
              <a:t>Needs Improvement</a:t>
            </a:r>
            <a:endParaRPr lang="en-AU" sz="7200" dirty="0">
              <a:solidFill>
                <a:srgbClr val="FF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18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Icon Zoom</a:t>
            </a:r>
            <a:endParaRPr lang="en-A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92" y="1923370"/>
            <a:ext cx="34099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173" y="1923369"/>
            <a:ext cx="33432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563" y="1407961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Cluttered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900601" y="1407962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Decluttered</a:t>
            </a:r>
            <a:endParaRPr lang="en-AU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Event Planning</a:t>
            </a:r>
            <a:endParaRPr lang="en-A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4" y="1383228"/>
            <a:ext cx="3584616" cy="37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870" y="1387991"/>
            <a:ext cx="3608110" cy="37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169" y="1387991"/>
            <a:ext cx="3568225" cy="37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0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4875E-6 L 0.22986 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3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53284E-7 L -0.25712 -0.0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Event Planning</a:t>
            </a:r>
            <a:endParaRPr lang="en-A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6" y="1387991"/>
            <a:ext cx="3568225" cy="37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://www.globalsecurity.org/military/library/policy/army/fm/7-30/fig1-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422" y="1387991"/>
            <a:ext cx="523875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Simple Data Entry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Easier graphic entry</a:t>
            </a:r>
          </a:p>
          <a:p>
            <a:r>
              <a:rPr lang="en-AU" dirty="0" smtClean="0"/>
              <a:t>Improved graphics display</a:t>
            </a:r>
          </a:p>
          <a:p>
            <a:r>
              <a:rPr lang="en-AU" dirty="0" smtClean="0"/>
              <a:t>Easier movement planning</a:t>
            </a:r>
          </a:p>
          <a:p>
            <a:r>
              <a:rPr lang="en-AU" dirty="0" smtClean="0"/>
              <a:t>Comparison graphics</a:t>
            </a:r>
          </a:p>
          <a:p>
            <a:r>
              <a:rPr lang="en-AU" dirty="0" smtClean="0"/>
              <a:t>Many other small modifications…</a:t>
            </a:r>
            <a:endParaRPr lang="en-AU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4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Improved Seminar Wargaming Tool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4070"/>
            <a:ext cx="8229600" cy="1574762"/>
          </a:xfrm>
        </p:spPr>
        <p:txBody>
          <a:bodyPr/>
          <a:lstStyle/>
          <a:p>
            <a:r>
              <a:rPr lang="en-AU" dirty="0" smtClean="0"/>
              <a:t>Lessons learnt</a:t>
            </a:r>
          </a:p>
          <a:p>
            <a:pPr lvl="1"/>
            <a:r>
              <a:rPr lang="en-AU" dirty="0" smtClean="0"/>
              <a:t>Keep interface simple</a:t>
            </a:r>
          </a:p>
          <a:p>
            <a:pPr lvl="1"/>
            <a:r>
              <a:rPr lang="en-AU" dirty="0" smtClean="0"/>
              <a:t>Allow direct entry from participants</a:t>
            </a:r>
          </a:p>
        </p:txBody>
      </p:sp>
      <p:pic>
        <p:nvPicPr>
          <p:cNvPr id="28674" name="Picture 2" descr="C:\Users\holdenl\Documents\capturealld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444" y="3011571"/>
            <a:ext cx="4091874" cy="306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9424" y="3023447"/>
            <a:ext cx="4346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Comic Sans MS" panose="030F0702030302020204" pitchFamily="66" charset="0"/>
              </a:rPr>
              <a:t>Capture ALL the data</a:t>
            </a:r>
            <a:endParaRPr lang="en-AU" sz="3200" dirty="0">
              <a:latin typeface="Comic Sans MS" panose="030F0702030302020204" pitchFamily="66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1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jSWAT</a:t>
            </a:r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9" y="2066288"/>
            <a:ext cx="4904717" cy="370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6" y="2066287"/>
            <a:ext cx="3629688" cy="370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8166" y="1384211"/>
            <a:ext cx="5869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joint Seminar Wargame Adjudication Tool</a:t>
            </a:r>
            <a:endParaRPr lang="en-AU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8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Goal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848" y="2686421"/>
            <a:ext cx="7748016" cy="2287915"/>
          </a:xfrm>
        </p:spPr>
        <p:txBody>
          <a:bodyPr/>
          <a:lstStyle/>
          <a:p>
            <a:pPr marL="0" indent="0" algn="ctr">
              <a:buNone/>
            </a:pPr>
            <a:r>
              <a:rPr lang="en-AU" sz="6000" dirty="0" smtClean="0"/>
              <a:t>Keep and view all game state data</a:t>
            </a:r>
            <a:endParaRPr lang="en-AU" sz="60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/>
          <p:cNvSpPr/>
          <p:nvPr/>
        </p:nvSpPr>
        <p:spPr>
          <a:xfrm>
            <a:off x="182880" y="4157472"/>
            <a:ext cx="2877312" cy="198729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Can 7"/>
          <p:cNvSpPr/>
          <p:nvPr/>
        </p:nvSpPr>
        <p:spPr>
          <a:xfrm>
            <a:off x="938784" y="2334767"/>
            <a:ext cx="1889760" cy="950976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Turn 1.1</a:t>
            </a:r>
            <a:endParaRPr lang="en-AU" dirty="0"/>
          </a:p>
        </p:txBody>
      </p:sp>
      <p:sp>
        <p:nvSpPr>
          <p:cNvPr id="6" name="Can 5"/>
          <p:cNvSpPr/>
          <p:nvPr/>
        </p:nvSpPr>
        <p:spPr>
          <a:xfrm>
            <a:off x="938784" y="2590800"/>
            <a:ext cx="1889760" cy="95097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Current Data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938784" y="1877568"/>
            <a:ext cx="1889760" cy="95097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 smtClean="0"/>
              <a:t>Unversioned</a:t>
            </a:r>
            <a:endParaRPr lang="en-A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147" y="1341118"/>
            <a:ext cx="5477128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5808" y="4315967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Plans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000998" y="5291328"/>
            <a:ext cx="150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Wargame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390286" y="4755695"/>
            <a:ext cx="1221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ORBAT</a:t>
            </a:r>
            <a:endParaRPr lang="en-AU" dirty="0"/>
          </a:p>
        </p:txBody>
      </p:sp>
      <p:cxnSp>
        <p:nvCxnSpPr>
          <p:cNvPr id="13" name="Straight Arrow Connector 12"/>
          <p:cNvCxnSpPr>
            <a:endCxn id="10" idx="0"/>
          </p:cNvCxnSpPr>
          <p:nvPr/>
        </p:nvCxnSpPr>
        <p:spPr>
          <a:xfrm flipH="1">
            <a:off x="3057794" y="4986527"/>
            <a:ext cx="1002142" cy="16459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3"/>
            <a:endCxn id="6" idx="3"/>
          </p:cNvCxnSpPr>
          <p:nvPr/>
        </p:nvCxnSpPr>
        <p:spPr>
          <a:xfrm flipV="1">
            <a:off x="1621536" y="3541776"/>
            <a:ext cx="262128" cy="72932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4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n 7"/>
          <p:cNvSpPr/>
          <p:nvPr/>
        </p:nvSpPr>
        <p:spPr>
          <a:xfrm>
            <a:off x="938784" y="2334767"/>
            <a:ext cx="1889760" cy="950976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Turn 1.1</a:t>
            </a:r>
            <a:endParaRPr lang="en-AU" dirty="0"/>
          </a:p>
        </p:txBody>
      </p:sp>
      <p:sp>
        <p:nvSpPr>
          <p:cNvPr id="6" name="Can 5"/>
          <p:cNvSpPr/>
          <p:nvPr/>
        </p:nvSpPr>
        <p:spPr>
          <a:xfrm>
            <a:off x="938784" y="2590800"/>
            <a:ext cx="1889760" cy="95097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Current Data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938784" y="1877568"/>
            <a:ext cx="1889760" cy="95097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 smtClean="0"/>
              <a:t>Unversioned</a:t>
            </a:r>
            <a:endParaRPr lang="en-A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147" y="1341118"/>
            <a:ext cx="5477128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lbow Connector 10"/>
          <p:cNvCxnSpPr/>
          <p:nvPr/>
        </p:nvCxnSpPr>
        <p:spPr>
          <a:xfrm rot="10800000">
            <a:off x="938784" y="3066289"/>
            <a:ext cx="12700" cy="743711"/>
          </a:xfrm>
          <a:prstGeom prst="bentConnector3">
            <a:avLst>
              <a:gd name="adj1" fmla="val 352800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33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20074E-6 L -2.77778E-6 0.1452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147" y="1341118"/>
            <a:ext cx="5454721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n 7"/>
          <p:cNvSpPr/>
          <p:nvPr/>
        </p:nvSpPr>
        <p:spPr>
          <a:xfrm>
            <a:off x="938784" y="3334511"/>
            <a:ext cx="1889760" cy="950976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Turn 1.1</a:t>
            </a:r>
            <a:endParaRPr lang="en-AU" dirty="0"/>
          </a:p>
        </p:txBody>
      </p:sp>
      <p:sp>
        <p:nvSpPr>
          <p:cNvPr id="6" name="Can 5"/>
          <p:cNvSpPr/>
          <p:nvPr/>
        </p:nvSpPr>
        <p:spPr>
          <a:xfrm>
            <a:off x="938784" y="2590800"/>
            <a:ext cx="1889760" cy="95097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Current Data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938784" y="1877568"/>
            <a:ext cx="1889760" cy="95097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 smtClean="0"/>
              <a:t>Unversioned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398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n 10"/>
          <p:cNvSpPr/>
          <p:nvPr/>
        </p:nvSpPr>
        <p:spPr>
          <a:xfrm>
            <a:off x="938784" y="3334511"/>
            <a:ext cx="1889760" cy="950976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Turn 1.2</a:t>
            </a:r>
            <a:endParaRPr lang="en-AU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147" y="1342800"/>
            <a:ext cx="5467892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n 7"/>
          <p:cNvSpPr/>
          <p:nvPr/>
        </p:nvSpPr>
        <p:spPr>
          <a:xfrm>
            <a:off x="938784" y="3334511"/>
            <a:ext cx="1889760" cy="950976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Turn 1.1</a:t>
            </a:r>
            <a:endParaRPr lang="en-AU" dirty="0"/>
          </a:p>
        </p:txBody>
      </p:sp>
      <p:sp>
        <p:nvSpPr>
          <p:cNvPr id="6" name="Can 5"/>
          <p:cNvSpPr/>
          <p:nvPr/>
        </p:nvSpPr>
        <p:spPr>
          <a:xfrm>
            <a:off x="938784" y="2590800"/>
            <a:ext cx="1889760" cy="95097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Current Data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938784" y="1877568"/>
            <a:ext cx="1889760" cy="95097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 smtClean="0"/>
              <a:t>Unversioned</a:t>
            </a:r>
            <a:endParaRPr lang="en-AU" dirty="0"/>
          </a:p>
        </p:txBody>
      </p:sp>
      <p:cxnSp>
        <p:nvCxnSpPr>
          <p:cNvPr id="12" name="Elbow Connector 11"/>
          <p:cNvCxnSpPr/>
          <p:nvPr/>
        </p:nvCxnSpPr>
        <p:spPr>
          <a:xfrm rot="10800000">
            <a:off x="938784" y="3066289"/>
            <a:ext cx="12700" cy="1463039"/>
          </a:xfrm>
          <a:prstGeom prst="bentConnector3">
            <a:avLst>
              <a:gd name="adj1" fmla="val 420000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7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1295 L -2.77778E-6 0.1001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6157</TotalTime>
  <Words>626</Words>
  <Application>Microsoft Office PowerPoint</Application>
  <PresentationFormat>On-screen Show (4:3)</PresentationFormat>
  <Paragraphs>261</Paragraphs>
  <Slides>39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  <vt:variant>
        <vt:lpstr>Custom Shows</vt:lpstr>
      </vt:variant>
      <vt:variant>
        <vt:i4>1</vt:i4>
      </vt:variant>
    </vt:vector>
  </HeadingPairs>
  <TitlesOfParts>
    <vt:vector size="41" baseType="lpstr">
      <vt:lpstr>Office Theme</vt:lpstr>
      <vt:lpstr>Improving Seminar Wargaming Tool jSWAT</vt:lpstr>
      <vt:lpstr>Introduction</vt:lpstr>
      <vt:lpstr>Seminar Wargaming</vt:lpstr>
      <vt:lpstr>jSWAT</vt:lpstr>
      <vt:lpstr>Goal</vt:lpstr>
      <vt:lpstr>Data</vt:lpstr>
      <vt:lpstr>Data</vt:lpstr>
      <vt:lpstr>Data</vt:lpstr>
      <vt:lpstr>Data</vt:lpstr>
      <vt:lpstr>Data</vt:lpstr>
      <vt:lpstr>Data</vt:lpstr>
      <vt:lpstr>Data - View</vt:lpstr>
      <vt:lpstr>Data - View</vt:lpstr>
      <vt:lpstr>Data - View</vt:lpstr>
      <vt:lpstr>Data Stacks</vt:lpstr>
      <vt:lpstr>Data Stacks</vt:lpstr>
      <vt:lpstr>Data Stacks</vt:lpstr>
      <vt:lpstr>Data Stacks</vt:lpstr>
      <vt:lpstr>Data Stacks</vt:lpstr>
      <vt:lpstr>Data Stacks</vt:lpstr>
      <vt:lpstr>Data Stacks</vt:lpstr>
      <vt:lpstr>Data Stacks</vt:lpstr>
      <vt:lpstr>Data improvements</vt:lpstr>
      <vt:lpstr>Goal</vt:lpstr>
      <vt:lpstr>Planning</vt:lpstr>
      <vt:lpstr>Planning</vt:lpstr>
      <vt:lpstr>Wargaming</vt:lpstr>
      <vt:lpstr>Wargaming</vt:lpstr>
      <vt:lpstr>Wargaming</vt:lpstr>
      <vt:lpstr>Collaboration Improvements</vt:lpstr>
      <vt:lpstr>Goal</vt:lpstr>
      <vt:lpstr>Changing Graphics</vt:lpstr>
      <vt:lpstr>Changing Graphics</vt:lpstr>
      <vt:lpstr>Icon zoom</vt:lpstr>
      <vt:lpstr>Icon Zoom</vt:lpstr>
      <vt:lpstr>Event Planning</vt:lpstr>
      <vt:lpstr>Event Planning</vt:lpstr>
      <vt:lpstr>Simple Data Entry</vt:lpstr>
      <vt:lpstr>Improved Seminar Wargaming Tool</vt:lpstr>
      <vt:lpstr>DataMap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DSTO Presentation</dc:title>
  <dc:creator>DSTO</dc:creator>
  <cp:lastModifiedBy>Holden, Lance</cp:lastModifiedBy>
  <cp:revision>297</cp:revision>
  <cp:lastPrinted>2013-06-07T05:27:22Z</cp:lastPrinted>
  <dcterms:created xsi:type="dcterms:W3CDTF">2013-05-22T08:35:32Z</dcterms:created>
  <dcterms:modified xsi:type="dcterms:W3CDTF">2016-12-01T23:22:29Z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AV14552149</vt:lpwstr>
  </property>
  <property fmtid="{D5CDD505-2E9C-101B-9397-08002B2CF9AE}" pid="4" name="Objective-Title">
    <vt:lpwstr>Seminar Wargame Improvements</vt:lpwstr>
  </property>
  <property fmtid="{D5CDD505-2E9C-101B-9397-08002B2CF9AE}" pid="5" name="Objective-Comment">
    <vt:lpwstr>
    </vt:lpwstr>
  </property>
  <property fmtid="{D5CDD505-2E9C-101B-9397-08002B2CF9AE}" pid="6" name="Objective-CreationStamp">
    <vt:filetime>2016-12-01T23:08:35Z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>
    </vt:lpwstr>
  </property>
  <property fmtid="{D5CDD505-2E9C-101B-9397-08002B2CF9AE}" pid="10" name="Objective-ModificationStamp">
    <vt:filetime>2016-12-01T23:20:08Z</vt:filetime>
  </property>
  <property fmtid="{D5CDD505-2E9C-101B-9397-08002B2CF9AE}" pid="11" name="Objective-Owner">
    <vt:lpwstr>Holden, Lance(Mr)(DSTO)</vt:lpwstr>
  </property>
  <property fmtid="{D5CDD505-2E9C-101B-9397-08002B2CF9AE}" pid="12" name="Objective-Path">
    <vt:lpwstr>Objective Global Folder - PROD:Defence Business Units:Defence Science and Technology Group:~ DSTG Implementation Workgroups:JOAD : DSTG Joint Operations &amp; Analysis Division:MSTC Land Capability Analysis:04. STC Land Simulation, Experimentation and Wargami</vt:lpwstr>
  </property>
  <property fmtid="{D5CDD505-2E9C-101B-9397-08002B2CF9AE}" pid="13" name="Objective-Parent">
    <vt:lpwstr>Presentations</vt:lpwstr>
  </property>
  <property fmtid="{D5CDD505-2E9C-101B-9397-08002B2CF9AE}" pid="14" name="Objective-State">
    <vt:lpwstr>Being Edited</vt:lpwstr>
  </property>
  <property fmtid="{D5CDD505-2E9C-101B-9397-08002B2CF9AE}" pid="15" name="Objective-Version">
    <vt:lpwstr>1.1</vt:lpwstr>
  </property>
  <property fmtid="{D5CDD505-2E9C-101B-9397-08002B2CF9AE}" pid="16" name="Objective-VersionNumber">
    <vt:i4>2</vt:i4>
  </property>
  <property fmtid="{D5CDD505-2E9C-101B-9397-08002B2CF9AE}" pid="17" name="Objective-VersionComment">
    <vt:lpwstr>Cosmetic touchups</vt:lpwstr>
  </property>
  <property fmtid="{D5CDD505-2E9C-101B-9397-08002B2CF9AE}" pid="18" name="Objective-FileNumber">
    <vt:lpwstr>
    </vt:lpwstr>
  </property>
  <property fmtid="{D5CDD505-2E9C-101B-9397-08002B2CF9AE}" pid="19" name="Objective-Classification">
    <vt:lpwstr>Unclassified</vt:lpwstr>
  </property>
  <property fmtid="{D5CDD505-2E9C-101B-9397-08002B2CF9AE}" pid="20" name="Objective-Caveats">
    <vt:lpwstr>
    </vt:lpwstr>
  </property>
  <property fmtid="{D5CDD505-2E9C-101B-9397-08002B2CF9AE}" pid="21" name="Objective-Document Type [system]">
    <vt:lpwstr>
    </vt:lpwstr>
  </property>
</Properties>
</file>